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lianweng.github.io/lil-log/2018/02/19/a-long-peek-into-reinforcement-learning.html#key-concept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lianweng.github.io/lil-log/2018/02/19/a-long-peek-into-reinforcement-learning.html#key-concept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lianweng.github.io/lil-log/2018/02/19/a-long-peek-into-reinforcement-learning.html#key-concept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9a70f056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9a70f05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raises the question, what are supervised learning and unsupervised learning and how does this fit into RL?</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Supervised learning</a:t>
            </a:r>
            <a:r>
              <a:rPr lang="en"/>
              <a:t> learns from labeled data. The goal is to generalize. An example of this is recognizing cats in unseen images by learning what a cat looks like from a bunch of cat photos.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Unsupervised learning</a:t>
            </a:r>
            <a:r>
              <a:rPr lang="en"/>
              <a:t> learns from unlabeled data. The goal is to find hidden structure, visualization </a:t>
            </a:r>
            <a:r>
              <a:rPr lang="en"/>
              <a:t>techniques</a:t>
            </a:r>
            <a:r>
              <a:rPr lang="en"/>
              <a:t> such as the t-Stochastic Neighbor Embedding or t-SNE is a popular example.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RL</a:t>
            </a:r>
            <a:r>
              <a:rPr lang="en"/>
              <a:t> is all about learning from experience.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Distinction</a:t>
            </a:r>
            <a:r>
              <a:rPr lang="en"/>
              <a:t> between Supervised learning, unsupervised and RL</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RL: the agent has to operate despite significant uncertainty about the environment</a:t>
            </a:r>
            <a:endParaRPr/>
          </a:p>
          <a:p>
            <a:pPr indent="-298450" lvl="0" marL="457200" rtl="0" algn="l">
              <a:spcBef>
                <a:spcPts val="0"/>
              </a:spcBef>
              <a:spcAft>
                <a:spcPts val="0"/>
              </a:spcAft>
              <a:buSzPts val="1100"/>
              <a:buChar char="-"/>
            </a:pPr>
            <a:r>
              <a:rPr lang="en"/>
              <a:t>When RL involves planning, need to navigate the </a:t>
            </a:r>
            <a:r>
              <a:rPr lang="en"/>
              <a:t>interplay between</a:t>
            </a:r>
            <a:endParaRPr/>
          </a:p>
          <a:p>
            <a:pPr indent="-298450" lvl="1" marL="914400" rtl="0" algn="l">
              <a:spcBef>
                <a:spcPts val="0"/>
              </a:spcBef>
              <a:spcAft>
                <a:spcPts val="0"/>
              </a:spcAft>
              <a:buSzPts val="1100"/>
              <a:buChar char="-"/>
            </a:pPr>
            <a:r>
              <a:rPr lang="en"/>
              <a:t>planning and real-time action selection</a:t>
            </a:r>
            <a:endParaRPr/>
          </a:p>
          <a:p>
            <a:pPr indent="-298450" lvl="1" marL="914400" rtl="0" algn="l">
              <a:spcBef>
                <a:spcPts val="0"/>
              </a:spcBef>
              <a:spcAft>
                <a:spcPts val="0"/>
              </a:spcAft>
              <a:buSzPts val="1100"/>
              <a:buChar char="-"/>
            </a:pPr>
            <a:r>
              <a:rPr lang="en"/>
              <a:t>Deal with acquiring models of the environment and improving them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44ee873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44ee873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first look at a concrete example: </a:t>
            </a:r>
            <a:r>
              <a:rPr lang="en"/>
              <a:t>The game of Pong.</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44ee873e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44ee873e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Pong is a special case of a </a:t>
            </a:r>
            <a:r>
              <a:rPr b="1" lang="en"/>
              <a:t>Markov Decision Process (MDP)</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graph where each </a:t>
            </a:r>
            <a:r>
              <a:rPr b="1" lang="en"/>
              <a:t>node is a particular game state</a:t>
            </a:r>
            <a:r>
              <a:rPr lang="en"/>
              <a:t> and </a:t>
            </a:r>
            <a:r>
              <a:rPr b="1" lang="en"/>
              <a:t>each edge is a possible transition</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Each edge also gives a reward</a:t>
            </a:r>
            <a:r>
              <a:rPr lang="en"/>
              <a:t>, and the </a:t>
            </a:r>
            <a:r>
              <a:rPr b="1" lang="en"/>
              <a:t>goal is to compute the optimal way of acting in any state to maximize rewards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7ccc001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97ccc001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Sutton &amp; Barto claim RL is </a:t>
            </a:r>
            <a:endParaRPr/>
          </a:p>
          <a:p>
            <a:pPr indent="-298450" lvl="0" marL="457200" rtl="0" algn="l">
              <a:spcBef>
                <a:spcPts val="0"/>
              </a:spcBef>
              <a:spcAft>
                <a:spcPts val="0"/>
              </a:spcAft>
              <a:buSzPts val="1100"/>
              <a:buChar char="-"/>
            </a:pPr>
            <a:r>
              <a:rPr lang="en"/>
              <a:t>Both a class of problems and a </a:t>
            </a:r>
            <a:r>
              <a:rPr lang="en"/>
              <a:t>solution</a:t>
            </a:r>
            <a:endParaRPr/>
          </a:p>
          <a:p>
            <a:pPr indent="-298450" lvl="0" marL="457200" rtl="0" algn="l">
              <a:spcBef>
                <a:spcPts val="0"/>
              </a:spcBef>
              <a:spcAft>
                <a:spcPts val="0"/>
              </a:spcAft>
              <a:buSzPts val="1100"/>
              <a:buChar char="-"/>
            </a:pPr>
            <a:r>
              <a:rPr lang="en"/>
              <a:t>Characterized by these three properties:</a:t>
            </a:r>
            <a:endParaRPr/>
          </a:p>
          <a:p>
            <a:pPr indent="-298450" lvl="1" marL="914400" rtl="0" algn="l">
              <a:spcBef>
                <a:spcPts val="0"/>
              </a:spcBef>
              <a:spcAft>
                <a:spcPts val="0"/>
              </a:spcAft>
              <a:buSzPts val="1100"/>
              <a:buChar char="-"/>
            </a:pPr>
            <a:r>
              <a:rPr lang="en"/>
              <a:t>Closed loop</a:t>
            </a:r>
            <a:endParaRPr/>
          </a:p>
          <a:p>
            <a:pPr indent="-298450" lvl="1" marL="914400" rtl="0" algn="l">
              <a:spcBef>
                <a:spcPts val="0"/>
              </a:spcBef>
              <a:spcAft>
                <a:spcPts val="0"/>
              </a:spcAft>
              <a:buSzPts val="1100"/>
              <a:buChar char="-"/>
            </a:pPr>
            <a:r>
              <a:rPr lang="en"/>
              <a:t>No instructions</a:t>
            </a:r>
            <a:endParaRPr/>
          </a:p>
          <a:p>
            <a:pPr indent="-298450" lvl="1" marL="914400" rtl="0" algn="l">
              <a:spcBef>
                <a:spcPts val="0"/>
              </a:spcBef>
              <a:spcAft>
                <a:spcPts val="0"/>
              </a:spcAft>
              <a:buSzPts val="1100"/>
              <a:buChar char="-"/>
            </a:pPr>
            <a:r>
              <a:rPr lang="en"/>
              <a:t>And the consequences play out over extended periods of time</a:t>
            </a:r>
            <a:endParaRPr/>
          </a:p>
          <a:p>
            <a:pPr indent="-298450" lvl="1" marL="914400" rtl="0" algn="l">
              <a:spcBef>
                <a:spcPts val="0"/>
              </a:spcBef>
              <a:spcAft>
                <a:spcPts val="0"/>
              </a:spcAft>
              <a:buSzPts val="1100"/>
              <a:buChar char="-"/>
            </a:pPr>
            <a:r>
              <a:rPr lang="en"/>
              <a:t>Actions are sequential, so each action may affect a future state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9bbbb0b48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9bbbb0b48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Traditionally RL has been viewed as a class of problem and solution separate from supervised and unsupervised </a:t>
            </a:r>
            <a:r>
              <a:rPr lang="en"/>
              <a:t>learning</a:t>
            </a:r>
            <a:r>
              <a:rPr lang="en"/>
              <a:t>, but just last week, Eysenbach, Kumar and Gupta point out that RL can actually be framed as a joint optimization over policy and data that alternates between finding good data and learning on that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This implies we can use </a:t>
            </a:r>
            <a:r>
              <a:rPr b="1" lang="en">
                <a:solidFill>
                  <a:schemeClr val="dk1"/>
                </a:solidFill>
              </a:rPr>
              <a:t>supervised learning to perform RL! </a:t>
            </a:r>
            <a:r>
              <a:rPr lang="en">
                <a:solidFill>
                  <a:schemeClr val="dk1"/>
                </a:solidFill>
              </a:rPr>
              <a:t>Which is an interesting viewpoint.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Active field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It’s not solved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9e917ab17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9e917ab17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recent work, published just last month in the </a:t>
            </a:r>
            <a:r>
              <a:rPr b="1" lang="en"/>
              <a:t>Journal of Artificial General Intelligence</a:t>
            </a:r>
            <a:r>
              <a:rPr lang="en"/>
              <a:t> by this guy, Alexander at the Security and Exchange </a:t>
            </a:r>
            <a:r>
              <a:rPr lang="en"/>
              <a:t>commission</a:t>
            </a:r>
            <a:r>
              <a:rPr lang="en"/>
              <a:t>, which is a bit odd, claims RL won’t give us Artificial General Intelligence.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also kind of strange </a:t>
            </a:r>
            <a:r>
              <a:rPr lang="en"/>
              <a:t>because</a:t>
            </a:r>
            <a:r>
              <a:rPr lang="en"/>
              <a:t> I’m not sure anyone was assuming RL would yield AGI, nonetheless, RL is not a silver bullet. It has very real limits and is still the subject of much active 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talk about this more later, but one advantage of RL vs supervised methods is that by allowing agents to explore and learn on their own, it could require much less information than supervised methods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c8de8615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c8de8615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1111"/>
                </a:solidFill>
                <a:highlight>
                  <a:srgbClr val="FDFDFD"/>
                </a:highlight>
              </a:rPr>
              <a:t>Ok, so let’s dig into the basics of RL.</a:t>
            </a:r>
            <a:endParaRPr sz="1200">
              <a:solidFill>
                <a:srgbClr val="111111"/>
              </a:solidFill>
              <a:highlight>
                <a:srgbClr val="FDFDFD"/>
              </a:highlight>
            </a:endParaRPr>
          </a:p>
          <a:p>
            <a:pPr indent="0" lvl="0" marL="0" rtl="0" algn="l">
              <a:spcBef>
                <a:spcPts val="0"/>
              </a:spcBef>
              <a:spcAft>
                <a:spcPts val="0"/>
              </a:spcAft>
              <a:buNone/>
            </a:pPr>
            <a:r>
              <a:t/>
            </a:r>
            <a:endParaRPr sz="1200">
              <a:solidFill>
                <a:srgbClr val="111111"/>
              </a:solidFill>
              <a:highlight>
                <a:srgbClr val="FDFDFD"/>
              </a:highlight>
            </a:endParaRPr>
          </a:p>
          <a:p>
            <a:pPr indent="0" lvl="0" marL="0" rtl="0" algn="l">
              <a:spcBef>
                <a:spcPts val="0"/>
              </a:spcBef>
              <a:spcAft>
                <a:spcPts val="0"/>
              </a:spcAft>
              <a:buNone/>
            </a:pPr>
            <a:r>
              <a:rPr lang="en" sz="1200">
                <a:solidFill>
                  <a:srgbClr val="111111"/>
                </a:solidFill>
                <a:highlight>
                  <a:srgbClr val="FDFDFD"/>
                </a:highlight>
              </a:rPr>
              <a:t>The left figure here shows the various types of RL and the right the general process, which i’ll go over in detail</a:t>
            </a:r>
            <a:endParaRPr sz="1200">
              <a:solidFill>
                <a:srgbClr val="111111"/>
              </a:solidFill>
              <a:highlight>
                <a:srgbClr val="FDFDFD"/>
              </a:highlight>
            </a:endParaRPr>
          </a:p>
          <a:p>
            <a:pPr indent="0" lvl="0" marL="0" rtl="0" algn="l">
              <a:spcBef>
                <a:spcPts val="0"/>
              </a:spcBef>
              <a:spcAft>
                <a:spcPts val="0"/>
              </a:spcAft>
              <a:buNone/>
            </a:pPr>
            <a:r>
              <a:t/>
            </a:r>
            <a:endParaRPr sz="1200">
              <a:solidFill>
                <a:srgbClr val="111111"/>
              </a:solidFill>
              <a:highlight>
                <a:srgbClr val="FDFDFD"/>
              </a:highlight>
            </a:endParaRPr>
          </a:p>
          <a:p>
            <a:pPr indent="0" lvl="0" marL="0" rtl="0" algn="l">
              <a:spcBef>
                <a:spcPts val="0"/>
              </a:spcBef>
              <a:spcAft>
                <a:spcPts val="0"/>
              </a:spcAft>
              <a:buNone/>
            </a:pPr>
            <a:r>
              <a:rPr lang="en" sz="1200">
                <a:solidFill>
                  <a:srgbClr val="111111"/>
                </a:solidFill>
                <a:highlight>
                  <a:srgbClr val="FDFDFD"/>
                </a:highlight>
              </a:rPr>
              <a:t>The agent is acting in an </a:t>
            </a:r>
            <a:r>
              <a:rPr b="1" lang="en" sz="1200">
                <a:solidFill>
                  <a:srgbClr val="111111"/>
                </a:solidFill>
                <a:highlight>
                  <a:srgbClr val="FDFDFD"/>
                </a:highlight>
              </a:rPr>
              <a:t>environment</a:t>
            </a:r>
            <a:r>
              <a:rPr lang="en" sz="1200">
                <a:solidFill>
                  <a:srgbClr val="111111"/>
                </a:solidFill>
                <a:highlight>
                  <a:srgbClr val="FDFDFD"/>
                </a:highlight>
              </a:rPr>
              <a:t>.</a:t>
            </a:r>
            <a:endParaRPr sz="1200">
              <a:solidFill>
                <a:srgbClr val="111111"/>
              </a:solidFill>
              <a:highlight>
                <a:srgbClr val="FDFDFD"/>
              </a:highlight>
            </a:endParaRPr>
          </a:p>
          <a:p>
            <a:pPr indent="0" lvl="0" marL="0" rtl="0" algn="l">
              <a:spcBef>
                <a:spcPts val="0"/>
              </a:spcBef>
              <a:spcAft>
                <a:spcPts val="0"/>
              </a:spcAft>
              <a:buNone/>
            </a:pPr>
            <a:r>
              <a:t/>
            </a:r>
            <a:endParaRPr sz="1200">
              <a:solidFill>
                <a:srgbClr val="111111"/>
              </a:solidFill>
              <a:highlight>
                <a:srgbClr val="FDFDFD"/>
              </a:highlight>
            </a:endParaRPr>
          </a:p>
          <a:p>
            <a:pPr indent="0" lvl="0" marL="0" rtl="0" algn="l">
              <a:spcBef>
                <a:spcPts val="0"/>
              </a:spcBef>
              <a:spcAft>
                <a:spcPts val="0"/>
              </a:spcAft>
              <a:buNone/>
            </a:pPr>
            <a:r>
              <a:rPr lang="en" sz="1200">
                <a:solidFill>
                  <a:srgbClr val="111111"/>
                </a:solidFill>
                <a:highlight>
                  <a:srgbClr val="FDFDFD"/>
                </a:highlight>
              </a:rPr>
              <a:t>The environment reacts to certain </a:t>
            </a:r>
            <a:r>
              <a:rPr b="1" lang="en" sz="1200">
                <a:solidFill>
                  <a:srgbClr val="111111"/>
                </a:solidFill>
                <a:highlight>
                  <a:srgbClr val="FDFDFD"/>
                </a:highlight>
              </a:rPr>
              <a:t>actions</a:t>
            </a:r>
            <a:r>
              <a:rPr lang="en" sz="1200">
                <a:solidFill>
                  <a:srgbClr val="111111"/>
                </a:solidFill>
                <a:highlight>
                  <a:srgbClr val="FDFDFD"/>
                </a:highlight>
              </a:rPr>
              <a:t> is defined by </a:t>
            </a:r>
            <a:r>
              <a:rPr b="1" lang="en" sz="1200">
                <a:solidFill>
                  <a:srgbClr val="111111"/>
                </a:solidFill>
                <a:highlight>
                  <a:srgbClr val="FDFDFD"/>
                </a:highlight>
              </a:rPr>
              <a:t>a model</a:t>
            </a:r>
            <a:r>
              <a:rPr lang="en" sz="1200">
                <a:solidFill>
                  <a:srgbClr val="111111"/>
                </a:solidFill>
                <a:highlight>
                  <a:srgbClr val="FDFDFD"/>
                </a:highlight>
              </a:rPr>
              <a:t> may or may not be known.</a:t>
            </a:r>
            <a:endParaRPr sz="1200">
              <a:solidFill>
                <a:srgbClr val="111111"/>
              </a:solidFill>
              <a:highlight>
                <a:srgbClr val="FDFDFD"/>
              </a:highlight>
            </a:endParaRPr>
          </a:p>
          <a:p>
            <a:pPr indent="0" lvl="0" marL="0" rtl="0" algn="l">
              <a:spcBef>
                <a:spcPts val="0"/>
              </a:spcBef>
              <a:spcAft>
                <a:spcPts val="0"/>
              </a:spcAft>
              <a:buNone/>
            </a:pPr>
            <a:r>
              <a:t/>
            </a:r>
            <a:endParaRPr sz="1200">
              <a:solidFill>
                <a:srgbClr val="111111"/>
              </a:solidFill>
              <a:highlight>
                <a:srgbClr val="FDFDFD"/>
              </a:highlight>
            </a:endParaRPr>
          </a:p>
          <a:p>
            <a:pPr indent="0" lvl="0" marL="0" rtl="0" algn="l">
              <a:spcBef>
                <a:spcPts val="0"/>
              </a:spcBef>
              <a:spcAft>
                <a:spcPts val="0"/>
              </a:spcAft>
              <a:buNone/>
            </a:pPr>
            <a:r>
              <a:rPr lang="en" sz="1200">
                <a:solidFill>
                  <a:srgbClr val="111111"/>
                </a:solidFill>
                <a:highlight>
                  <a:srgbClr val="FDFDFD"/>
                </a:highlight>
              </a:rPr>
              <a:t>The agent can stay in one of many states </a:t>
            </a:r>
            <a:r>
              <a:rPr b="1" lang="en" sz="1200">
                <a:solidFill>
                  <a:srgbClr val="111111"/>
                </a:solidFill>
                <a:highlight>
                  <a:srgbClr val="FDFDFD"/>
                </a:highlight>
              </a:rPr>
              <a:t>(s)</a:t>
            </a:r>
            <a:r>
              <a:rPr lang="en" sz="1200">
                <a:solidFill>
                  <a:srgbClr val="111111"/>
                </a:solidFill>
                <a:highlight>
                  <a:srgbClr val="FDFDFD"/>
                </a:highlight>
              </a:rPr>
              <a:t> of the environment, and choose to take one of many actions (</a:t>
            </a:r>
            <a:r>
              <a:rPr b="1" lang="en" sz="1200">
                <a:solidFill>
                  <a:srgbClr val="111111"/>
                </a:solidFill>
                <a:highlight>
                  <a:srgbClr val="FDFDFD"/>
                </a:highlight>
              </a:rPr>
              <a:t>a</a:t>
            </a:r>
            <a:r>
              <a:rPr lang="en" sz="1200">
                <a:solidFill>
                  <a:srgbClr val="111111"/>
                </a:solidFill>
                <a:highlight>
                  <a:srgbClr val="FDFDFD"/>
                </a:highlight>
              </a:rPr>
              <a:t>) to transition from one state to another.</a:t>
            </a:r>
            <a:endParaRPr sz="1200">
              <a:solidFill>
                <a:srgbClr val="111111"/>
              </a:solidFill>
              <a:highlight>
                <a:srgbClr val="FDFDFD"/>
              </a:highlight>
            </a:endParaRPr>
          </a:p>
          <a:p>
            <a:pPr indent="0" lvl="0" marL="0" rtl="0" algn="l">
              <a:spcBef>
                <a:spcPts val="0"/>
              </a:spcBef>
              <a:spcAft>
                <a:spcPts val="0"/>
              </a:spcAft>
              <a:buNone/>
            </a:pPr>
            <a:r>
              <a:t/>
            </a:r>
            <a:endParaRPr sz="1200">
              <a:solidFill>
                <a:srgbClr val="111111"/>
              </a:solidFill>
              <a:highlight>
                <a:srgbClr val="FDFDFD"/>
              </a:highlight>
            </a:endParaRPr>
          </a:p>
          <a:p>
            <a:pPr indent="0" lvl="0" marL="0" rtl="0" algn="l">
              <a:spcBef>
                <a:spcPts val="0"/>
              </a:spcBef>
              <a:spcAft>
                <a:spcPts val="0"/>
              </a:spcAft>
              <a:buNone/>
            </a:pPr>
            <a:r>
              <a:rPr lang="en" sz="1200">
                <a:solidFill>
                  <a:srgbClr val="111111"/>
                </a:solidFill>
                <a:highlight>
                  <a:srgbClr val="FDFDFD"/>
                </a:highlight>
              </a:rPr>
              <a:t>Which state the agent will arrive in is decided by transition probabilities between states (</a:t>
            </a:r>
            <a:r>
              <a:rPr b="1" lang="en" sz="1200">
                <a:solidFill>
                  <a:srgbClr val="111111"/>
                </a:solidFill>
                <a:highlight>
                  <a:srgbClr val="FDFDFD"/>
                </a:highlight>
              </a:rPr>
              <a:t>P</a:t>
            </a:r>
            <a:r>
              <a:rPr lang="en" sz="1200">
                <a:solidFill>
                  <a:srgbClr val="111111"/>
                </a:solidFill>
                <a:highlight>
                  <a:srgbClr val="FDFDFD"/>
                </a:highlight>
              </a:rPr>
              <a:t>).</a:t>
            </a:r>
            <a:endParaRPr sz="1200">
              <a:solidFill>
                <a:srgbClr val="111111"/>
              </a:solidFill>
              <a:highlight>
                <a:srgbClr val="FDFDFD"/>
              </a:highlight>
            </a:endParaRPr>
          </a:p>
          <a:p>
            <a:pPr indent="0" lvl="0" marL="0" rtl="0" algn="l">
              <a:spcBef>
                <a:spcPts val="0"/>
              </a:spcBef>
              <a:spcAft>
                <a:spcPts val="0"/>
              </a:spcAft>
              <a:buNone/>
            </a:pPr>
            <a:r>
              <a:t/>
            </a:r>
            <a:endParaRPr sz="1200">
              <a:solidFill>
                <a:srgbClr val="111111"/>
              </a:solidFill>
              <a:highlight>
                <a:srgbClr val="FDFDFD"/>
              </a:highlight>
            </a:endParaRPr>
          </a:p>
          <a:p>
            <a:pPr indent="0" lvl="0" marL="0" rtl="0" algn="l">
              <a:spcBef>
                <a:spcPts val="0"/>
              </a:spcBef>
              <a:spcAft>
                <a:spcPts val="0"/>
              </a:spcAft>
              <a:buNone/>
            </a:pPr>
            <a:r>
              <a:rPr lang="en" sz="1200">
                <a:solidFill>
                  <a:srgbClr val="111111"/>
                </a:solidFill>
                <a:highlight>
                  <a:srgbClr val="FDFDFD"/>
                </a:highlight>
              </a:rPr>
              <a:t>Once an action is taken, the environment delivers a reward (R) as feedback.</a:t>
            </a:r>
            <a:endParaRPr sz="1200">
              <a:solidFill>
                <a:srgbClr val="111111"/>
              </a:solidFill>
              <a:highlight>
                <a:srgbClr val="FDFDFD"/>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c8de8615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9c8de8615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c8de8615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c8de8615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Agent</a:t>
            </a:r>
            <a:r>
              <a:rPr lang="en"/>
              <a:t> is the actor in our </a:t>
            </a:r>
            <a:r>
              <a:rPr b="1" lang="en"/>
              <a:t>environment</a:t>
            </a:r>
            <a:endParaRPr b="1"/>
          </a:p>
          <a:p>
            <a:pPr indent="-298450" lvl="0" marL="457200" rtl="0" algn="l">
              <a:spcBef>
                <a:spcPts val="0"/>
              </a:spcBef>
              <a:spcAft>
                <a:spcPts val="0"/>
              </a:spcAft>
              <a:buSzPts val="1100"/>
              <a:buChar char="-"/>
            </a:pPr>
            <a:r>
              <a:rPr lang="en"/>
              <a:t>The </a:t>
            </a:r>
            <a:r>
              <a:rPr b="1" lang="en"/>
              <a:t>Policy</a:t>
            </a:r>
            <a:r>
              <a:rPr lang="en"/>
              <a:t> dictates how the agent acts given a state. This can be deterministic or </a:t>
            </a:r>
            <a:r>
              <a:rPr lang="en"/>
              <a:t>stochastic</a:t>
            </a:r>
            <a:r>
              <a:rPr lang="en"/>
              <a:t> </a:t>
            </a:r>
            <a:endParaRPr/>
          </a:p>
          <a:p>
            <a:pPr indent="-298450" lvl="0" marL="457200" rtl="0" algn="l">
              <a:spcBef>
                <a:spcPts val="0"/>
              </a:spcBef>
              <a:spcAft>
                <a:spcPts val="0"/>
              </a:spcAft>
              <a:buSzPts val="1100"/>
              <a:buChar char="-"/>
            </a:pPr>
            <a:r>
              <a:rPr b="1" lang="en"/>
              <a:t>Value function</a:t>
            </a:r>
            <a:r>
              <a:rPr lang="en"/>
              <a:t> measures the </a:t>
            </a:r>
            <a:r>
              <a:rPr b="1" lang="en"/>
              <a:t>goodness of a state</a:t>
            </a:r>
            <a:r>
              <a:rPr lang="en"/>
              <a:t> … or ... how rewarding </a:t>
            </a:r>
            <a:r>
              <a:rPr b="1" lang="en"/>
              <a:t>a state</a:t>
            </a:r>
            <a:r>
              <a:rPr lang="en"/>
              <a:t> or </a:t>
            </a:r>
            <a:r>
              <a:rPr b="1" lang="en"/>
              <a:t>an action</a:t>
            </a:r>
            <a:r>
              <a:rPr lang="en"/>
              <a:t> is. It does this by predicting a future reward.</a:t>
            </a:r>
            <a:endParaRPr/>
          </a:p>
          <a:p>
            <a:pPr indent="-298450" lvl="0" marL="457200" rtl="0" algn="l">
              <a:spcBef>
                <a:spcPts val="0"/>
              </a:spcBef>
              <a:spcAft>
                <a:spcPts val="0"/>
              </a:spcAft>
              <a:buSzPts val="1100"/>
              <a:buChar char="-"/>
            </a:pPr>
            <a:r>
              <a:rPr lang="en"/>
              <a:t>The model of the environment can be known or unknown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a3828b53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9a3828b53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formalized as an optimal control problem on a Markov decision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Recall a Markov decision process is a discrete-time stochastic control process where the conditional probability distribution of future states depends only on the current state.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MDP is a tuple of:</a:t>
            </a:r>
            <a:endParaRPr/>
          </a:p>
          <a:p>
            <a:pPr indent="0" lvl="0" marL="0" rtl="0" algn="l">
              <a:spcBef>
                <a:spcPts val="0"/>
              </a:spcBef>
              <a:spcAft>
                <a:spcPts val="0"/>
              </a:spcAft>
              <a:buNone/>
            </a:pPr>
            <a:r>
              <a:rPr b="1" lang="en"/>
              <a:t>  - State space S</a:t>
            </a:r>
            <a:endParaRPr b="1"/>
          </a:p>
          <a:p>
            <a:pPr indent="0" lvl="0" marL="0" rtl="0" algn="l">
              <a:spcBef>
                <a:spcPts val="0"/>
              </a:spcBef>
              <a:spcAft>
                <a:spcPts val="0"/>
              </a:spcAft>
              <a:buNone/>
            </a:pPr>
            <a:r>
              <a:rPr b="1" lang="en">
                <a:solidFill>
                  <a:schemeClr val="dk1"/>
                </a:solidFill>
              </a:rPr>
              <a:t>  </a:t>
            </a:r>
            <a:r>
              <a:rPr b="1" lang="en">
                <a:solidFill>
                  <a:schemeClr val="dk1"/>
                </a:solidFill>
              </a:rPr>
              <a:t>- Finite action space is A</a:t>
            </a:r>
            <a:r>
              <a:rPr lang="en">
                <a:solidFill>
                  <a:schemeClr val="dk1"/>
                </a:solidFill>
              </a:rPr>
              <a:t> </a:t>
            </a:r>
            <a:endParaRPr/>
          </a:p>
          <a:p>
            <a:pPr indent="0" lvl="0" marL="0" rtl="0" algn="l">
              <a:spcBef>
                <a:spcPts val="0"/>
              </a:spcBef>
              <a:spcAft>
                <a:spcPts val="0"/>
              </a:spcAft>
              <a:buNone/>
            </a:pPr>
            <a:r>
              <a:rPr b="1" lang="en"/>
              <a:t>  - State transition probability is P</a:t>
            </a:r>
            <a:endParaRPr b="1"/>
          </a:p>
          <a:p>
            <a:pPr indent="0" lvl="0" marL="0" rtl="0" algn="l">
              <a:spcBef>
                <a:spcPts val="0"/>
              </a:spcBef>
              <a:spcAft>
                <a:spcPts val="0"/>
              </a:spcAft>
              <a:buNone/>
            </a:pPr>
            <a:r>
              <a:rPr b="1" lang="en"/>
              <a:t>  - Reward function R</a:t>
            </a:r>
            <a:endParaRPr b="1"/>
          </a:p>
          <a:p>
            <a:pPr indent="0" lvl="0" marL="0" rtl="0" algn="l">
              <a:spcBef>
                <a:spcPts val="0"/>
              </a:spcBef>
              <a:spcAft>
                <a:spcPts val="0"/>
              </a:spcAft>
              <a:buNone/>
            </a:pPr>
            <a:r>
              <a:rPr b="1" lang="en"/>
              <a:t>  - Discount factor gamma</a:t>
            </a:r>
            <a:endParaRPr b="1"/>
          </a:p>
          <a:p>
            <a:pPr indent="0" lvl="0" marL="0" rtl="0" algn="l">
              <a:spcBef>
                <a:spcPts val="0"/>
              </a:spcBef>
              <a:spcAft>
                <a:spcPts val="0"/>
              </a:spcAft>
              <a:buNone/>
            </a:pPr>
            <a:r>
              <a:rPr b="1" lang="en"/>
              <a:t>    - </a:t>
            </a:r>
            <a:r>
              <a:rPr lang="en"/>
              <a:t>this is a</a:t>
            </a:r>
            <a:r>
              <a:rPr b="1" lang="en"/>
              <a:t> credit assignment variable. </a:t>
            </a:r>
            <a:r>
              <a:rPr lang="en"/>
              <a:t>It is assigned a value in the range (</a:t>
            </a:r>
            <a:r>
              <a:rPr b="1" lang="en"/>
              <a:t>0, 1</a:t>
            </a:r>
            <a:r>
              <a:rPr lang="en"/>
              <a:t>). Where </a:t>
            </a:r>
            <a:r>
              <a:rPr b="1" lang="en"/>
              <a:t>a higher value corresponds to more credit assigned to past actions.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Sampling from an MDP, we get a sequence of states or “</a:t>
            </a:r>
            <a:r>
              <a:rPr b="1" lang="en"/>
              <a:t>an episode</a:t>
            </a: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97ccc001f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97ccc001f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quick outline of </a:t>
            </a:r>
            <a:r>
              <a:rPr lang="en"/>
              <a:t>the</a:t>
            </a:r>
            <a:r>
              <a:rPr lang="en"/>
              <a:t> talk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quick caveat before I start, </a:t>
            </a:r>
            <a:r>
              <a:rPr lang="en">
                <a:solidFill>
                  <a:schemeClr val="dk1"/>
                </a:solidFill>
              </a:rPr>
              <a:t>I am by no means an expert in RL, and it’s a huge field. </a:t>
            </a:r>
            <a:r>
              <a:rPr lang="en"/>
              <a:t>M</a:t>
            </a:r>
            <a:r>
              <a:rPr lang="en"/>
              <a:t>any lectures and courses have spent countless hours covering even just the basics of RL. Not only is the field huge, but it’s currently very fast moving as well. I will try to give the highlights in 15 minutes, but will almost certainly leave something out, so when I send out the deck, I’ll include more links with resources on these topics.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9c8de8615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9c8de8615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2000"/>
              </a:spcBef>
              <a:spcAft>
                <a:spcPts val="0"/>
              </a:spcAft>
              <a:buNone/>
            </a:pPr>
            <a:r>
              <a:t/>
            </a:r>
            <a:endParaRPr/>
          </a:p>
          <a:p>
            <a:pPr indent="0" lvl="0" marL="0" rtl="0" algn="l">
              <a:lnSpc>
                <a:spcPct val="115000"/>
              </a:lnSpc>
              <a:spcBef>
                <a:spcPts val="2000"/>
              </a:spcBef>
              <a:spcAft>
                <a:spcPts val="0"/>
              </a:spcAft>
              <a:buNone/>
            </a:pPr>
            <a:r>
              <a:t/>
            </a:r>
            <a:endParaRPr/>
          </a:p>
          <a:p>
            <a:pPr indent="0" lvl="0" marL="0" rtl="0" algn="l">
              <a:lnSpc>
                <a:spcPct val="115000"/>
              </a:lnSpc>
              <a:spcBef>
                <a:spcPts val="2000"/>
              </a:spcBef>
              <a:spcAft>
                <a:spcPts val="0"/>
              </a:spcAft>
              <a:buClr>
                <a:schemeClr val="dk1"/>
              </a:buClr>
              <a:buSzPts val="1100"/>
              <a:buFont typeface="Arial"/>
              <a:buNone/>
            </a:pPr>
            <a:r>
              <a:rPr lang="en"/>
              <a:t>Model based methods rely on a model of the environment. Either the model is known or the algorithm learns it explicitly</a:t>
            </a:r>
            <a:endParaRPr/>
          </a:p>
          <a:p>
            <a:pPr indent="0" lvl="0" marL="0" rtl="0" algn="l">
              <a:lnSpc>
                <a:spcPct val="115000"/>
              </a:lnSpc>
              <a:spcBef>
                <a:spcPts val="2000"/>
              </a:spcBef>
              <a:spcAft>
                <a:spcPts val="2000"/>
              </a:spcAft>
              <a:buNone/>
            </a:pPr>
            <a:r>
              <a:rPr lang="en"/>
              <a:t>Model free methods have no dependency on the model during learning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9bbbb0b48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9bbbb0b48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2000"/>
              </a:spcBef>
              <a:spcAft>
                <a:spcPts val="0"/>
              </a:spcAft>
              <a:buNone/>
            </a:pPr>
            <a:r>
              <a:t/>
            </a:r>
            <a:endParaRPr/>
          </a:p>
          <a:p>
            <a:pPr indent="0" lvl="0" marL="0" rtl="0" algn="l">
              <a:lnSpc>
                <a:spcPct val="115000"/>
              </a:lnSpc>
              <a:spcBef>
                <a:spcPts val="2000"/>
              </a:spcBef>
              <a:spcAft>
                <a:spcPts val="0"/>
              </a:spcAft>
              <a:buNone/>
            </a:pPr>
            <a:r>
              <a:rPr lang="en"/>
              <a:t>To understand on policy and off policy, we first need to understand what the update policy and behavior policy are</a:t>
            </a:r>
            <a:endParaRPr/>
          </a:p>
          <a:p>
            <a:pPr indent="0" lvl="0" marL="0" rtl="0" algn="l">
              <a:lnSpc>
                <a:spcPct val="115000"/>
              </a:lnSpc>
              <a:spcBef>
                <a:spcPts val="2000"/>
              </a:spcBef>
              <a:spcAft>
                <a:spcPts val="0"/>
              </a:spcAft>
              <a:buNone/>
            </a:pPr>
            <a:r>
              <a:rPr b="1" lang="en"/>
              <a:t>Update policy</a:t>
            </a:r>
            <a:r>
              <a:rPr lang="en"/>
              <a:t> is how your agent learns the optimal policy, and </a:t>
            </a:r>
            <a:r>
              <a:rPr b="1" lang="en"/>
              <a:t>behavior policy</a:t>
            </a:r>
            <a:r>
              <a:rPr lang="en"/>
              <a:t> is how your behaves.</a:t>
            </a:r>
            <a:endParaRPr/>
          </a:p>
          <a:p>
            <a:pPr indent="0" lvl="0" marL="0" rtl="0" algn="l">
              <a:lnSpc>
                <a:spcPct val="115000"/>
              </a:lnSpc>
              <a:spcBef>
                <a:spcPts val="2000"/>
              </a:spcBef>
              <a:spcAft>
                <a:spcPts val="0"/>
              </a:spcAft>
              <a:buNone/>
            </a:pPr>
            <a:r>
              <a:rPr lang="en"/>
              <a:t>When the </a:t>
            </a:r>
            <a:r>
              <a:rPr b="1" lang="en"/>
              <a:t>update policy is different than the behavior policy</a:t>
            </a:r>
            <a:r>
              <a:rPr lang="en"/>
              <a:t>, this is referred to as “</a:t>
            </a:r>
            <a:r>
              <a:rPr b="1" lang="en"/>
              <a:t>Off policy</a:t>
            </a:r>
            <a:r>
              <a:rPr lang="en"/>
              <a:t>” </a:t>
            </a:r>
            <a:endParaRPr/>
          </a:p>
          <a:p>
            <a:pPr indent="0" lvl="0" marL="0" rtl="0" algn="l">
              <a:lnSpc>
                <a:spcPct val="115000"/>
              </a:lnSpc>
              <a:spcBef>
                <a:spcPts val="2000"/>
              </a:spcBef>
              <a:spcAft>
                <a:spcPts val="0"/>
              </a:spcAft>
              <a:buNone/>
            </a:pPr>
            <a:r>
              <a:rPr b="1" lang="en"/>
              <a:t>Q-learning</a:t>
            </a:r>
            <a:r>
              <a:rPr lang="en"/>
              <a:t> is an off policy example where the agent learns optimal policy using an absolute greedy policy and behaves using other policies such as the epsilon-greedy policy.</a:t>
            </a:r>
            <a:endParaRPr/>
          </a:p>
          <a:p>
            <a:pPr indent="0" lvl="0" marL="0" rtl="0" algn="l">
              <a:lnSpc>
                <a:spcPct val="115000"/>
              </a:lnSpc>
              <a:spcBef>
                <a:spcPts val="2000"/>
              </a:spcBef>
              <a:spcAft>
                <a:spcPts val="0"/>
              </a:spcAft>
              <a:buNone/>
            </a:pPr>
            <a:r>
              <a:rPr lang="en"/>
              <a:t>An </a:t>
            </a:r>
            <a:r>
              <a:rPr b="1" lang="en"/>
              <a:t>epsilon</a:t>
            </a:r>
            <a:r>
              <a:rPr b="1" lang="en">
                <a:solidFill>
                  <a:schemeClr val="dk1"/>
                </a:solidFill>
              </a:rPr>
              <a:t>-greedy</a:t>
            </a:r>
            <a:r>
              <a:rPr lang="en">
                <a:solidFill>
                  <a:schemeClr val="dk1"/>
                </a:solidFill>
              </a:rPr>
              <a:t> policy</a:t>
            </a:r>
            <a:r>
              <a:rPr lang="en"/>
              <a:t> is a way of selecting uniform random actions.</a:t>
            </a:r>
            <a:endParaRPr/>
          </a:p>
          <a:p>
            <a:pPr indent="0" lvl="0" marL="0" rtl="0" algn="l">
              <a:lnSpc>
                <a:spcPct val="115000"/>
              </a:lnSpc>
              <a:spcBef>
                <a:spcPts val="2000"/>
              </a:spcBef>
              <a:spcAft>
                <a:spcPts val="0"/>
              </a:spcAft>
              <a:buNone/>
            </a:pPr>
            <a:r>
              <a:rPr b="1" lang="en"/>
              <a:t>SARSA</a:t>
            </a:r>
            <a:r>
              <a:rPr lang="en"/>
              <a:t> on the other hand is an example of on-policy learning, which learns optimal policy and behaves according to the same policy, such as epsilon-greedy.</a:t>
            </a:r>
            <a:endParaRPr/>
          </a:p>
          <a:p>
            <a:pPr indent="0" lvl="0" marL="0" rtl="0" algn="l">
              <a:lnSpc>
                <a:spcPct val="115000"/>
              </a:lnSpc>
              <a:spcBef>
                <a:spcPts val="2000"/>
              </a:spcBef>
              <a:spcAft>
                <a:spcPts val="0"/>
              </a:spcAft>
              <a:buClr>
                <a:schemeClr val="dk1"/>
              </a:buClr>
              <a:buSzPts val="1100"/>
              <a:buFont typeface="Arial"/>
              <a:buNone/>
            </a:pPr>
            <a:r>
              <a:rPr lang="en"/>
              <a:t>I don’t have a slide for this, but I did want to mention the </a:t>
            </a:r>
            <a:r>
              <a:rPr b="1" lang="en"/>
              <a:t>distinction between </a:t>
            </a:r>
            <a:r>
              <a:rPr b="1" lang="en"/>
              <a:t>Value-based and Policy-based methods</a:t>
            </a:r>
            <a:r>
              <a:rPr lang="en"/>
              <a:t>. </a:t>
            </a:r>
            <a:r>
              <a:rPr b="1" lang="en"/>
              <a:t>Policy-based</a:t>
            </a:r>
            <a:r>
              <a:rPr lang="en"/>
              <a:t> methods build a explicit representation of a policy (mapping π:s→a) and keep it in memory during learning. In Value-based learning we don't store any explicit policy, only a value function.</a:t>
            </a:r>
            <a:endParaRPr/>
          </a:p>
          <a:p>
            <a:pPr indent="0" lvl="0" marL="0" rtl="0" algn="l">
              <a:lnSpc>
                <a:spcPct val="115000"/>
              </a:lnSpc>
              <a:spcBef>
                <a:spcPts val="2000"/>
              </a:spcBef>
              <a:spcAft>
                <a:spcPts val="0"/>
              </a:spcAft>
              <a:buClr>
                <a:schemeClr val="dk1"/>
              </a:buClr>
              <a:buSzPts val="1100"/>
              <a:buFont typeface="Arial"/>
              <a:buNone/>
            </a:pPr>
            <a:r>
              <a:t/>
            </a:r>
            <a:endParaRPr/>
          </a:p>
          <a:p>
            <a:pPr indent="0" lvl="0" marL="0" rtl="0" algn="l">
              <a:lnSpc>
                <a:spcPct val="115000"/>
              </a:lnSpc>
              <a:spcBef>
                <a:spcPts val="2000"/>
              </a:spcBef>
              <a:spcAft>
                <a:spcPts val="0"/>
              </a:spcAft>
              <a:buNone/>
            </a:pPr>
            <a:r>
              <a:t/>
            </a:r>
            <a:endParaRPr/>
          </a:p>
          <a:p>
            <a:pPr indent="0" lvl="0" marL="0" rtl="0" algn="l">
              <a:lnSpc>
                <a:spcPct val="115000"/>
              </a:lnSpc>
              <a:spcBef>
                <a:spcPts val="2000"/>
              </a:spcBef>
              <a:spcAft>
                <a:spcPts val="200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9bbbb0b48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9bbbb0b48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Dynamic programming is an approach that is possible when the model is fully known.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the bellman equations, </a:t>
            </a:r>
            <a:r>
              <a:rPr b="1" lang="en"/>
              <a:t>policy evalua</a:t>
            </a:r>
            <a:r>
              <a:rPr b="1" lang="en"/>
              <a:t>t</a:t>
            </a:r>
            <a:r>
              <a:rPr b="1" lang="en"/>
              <a:t>ion</a:t>
            </a:r>
            <a:r>
              <a:rPr lang="en"/>
              <a:t> is used to compute the state-value for a given policy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based on the value function, </a:t>
            </a:r>
            <a:r>
              <a:rPr b="1" lang="en"/>
              <a:t>policy improvement </a:t>
            </a:r>
            <a:r>
              <a:rPr lang="en"/>
              <a:t>generates a new policy by acting greedily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general policy iteration (GPI) refers to an iterative process to improve the policy by combining these </a:t>
            </a:r>
            <a:r>
              <a:rPr lang="en"/>
              <a:t>evaluation</a:t>
            </a:r>
            <a:r>
              <a:rPr lang="en"/>
              <a:t> and improvement steps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https://lilianweng.github.io/lil-log/2018/02/19/a-long-peek-into-reinforcement-learning.html#key-concepts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db3103d0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9db3103d0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lots of other methods as you can see on this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https://lilianweng.github.io/lil-log/2018/02/19/a-long-peek-into-reinforcement-learning.html#key-concepts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bbbb0b48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9bbbb0b48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list goes on, but we won’t focus on these now. I would encourage you to read the blog post linked on this slide for a high level overview of each of these approaches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do want to note that the term DeepRL simply means using a deep neural network for the policy.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https://lilianweng.github.io/lil-log/2018/02/19/a-long-peek-into-reinforcement-learning.html#key-concepts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a70f0566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9a70f0566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also want to talk briefly about some challenges with reinforcement learning. The first of which is the exploration vs. exploitation problem. Should the agent…?</a:t>
            </a:r>
            <a:endParaRPr/>
          </a:p>
          <a:p>
            <a:pPr indent="-298450" lvl="0" marL="457200" rtl="0" algn="l">
              <a:spcBef>
                <a:spcPts val="0"/>
              </a:spcBef>
              <a:spcAft>
                <a:spcPts val="0"/>
              </a:spcAft>
              <a:buSzPts val="1100"/>
              <a:buChar char="-"/>
            </a:pPr>
            <a:r>
              <a:rPr b="1" lang="en"/>
              <a:t>exploit</a:t>
            </a:r>
            <a:r>
              <a:rPr lang="en"/>
              <a:t> what it already knows</a:t>
            </a:r>
            <a:endParaRPr/>
          </a:p>
          <a:p>
            <a:pPr indent="-298450" lvl="0" marL="457200" rtl="0" algn="l">
              <a:spcBef>
                <a:spcPts val="0"/>
              </a:spcBef>
              <a:spcAft>
                <a:spcPts val="0"/>
              </a:spcAft>
              <a:buSzPts val="1100"/>
              <a:buChar char="-"/>
            </a:pPr>
            <a:r>
              <a:rPr b="1" lang="en"/>
              <a:t>explore</a:t>
            </a:r>
            <a:r>
              <a:rPr lang="en"/>
              <a:t> in order to make better action selections in the future</a:t>
            </a:r>
            <a:endParaRPr/>
          </a:p>
          <a:p>
            <a:pPr indent="-298450" lvl="0" marL="457200" rtl="0" algn="l">
              <a:spcBef>
                <a:spcPts val="0"/>
              </a:spcBef>
              <a:spcAft>
                <a:spcPts val="0"/>
              </a:spcAft>
              <a:buSzPts val="1100"/>
              <a:buChar char="-"/>
            </a:pPr>
            <a:r>
              <a:rPr lang="en"/>
              <a:t>The dilemma is that neither exploration nor exploitation can be pursued exclusively without failing at the task.</a:t>
            </a:r>
            <a:endParaRPr/>
          </a:p>
          <a:p>
            <a:pPr indent="-298450" lvl="0" marL="457200" rtl="0" algn="l">
              <a:spcBef>
                <a:spcPts val="0"/>
              </a:spcBef>
              <a:spcAft>
                <a:spcPts val="0"/>
              </a:spcAft>
              <a:buSzPts val="1100"/>
              <a:buChar char="-"/>
            </a:pPr>
            <a:r>
              <a:rPr lang="en"/>
              <a:t>The agent must try a variety of actions and progressively favor those that appear to be best</a:t>
            </a:r>
            <a:r>
              <a:rPr lang="en"/>
              <a:t>.</a:t>
            </a:r>
            <a:endParaRPr/>
          </a:p>
          <a:p>
            <a:pPr indent="-298450" lvl="0" marL="457200" rtl="0" algn="l">
              <a:spcBef>
                <a:spcPts val="0"/>
              </a:spcBef>
              <a:spcAft>
                <a:spcPts val="0"/>
              </a:spcAft>
              <a:buSzPts val="1100"/>
              <a:buChar char="-"/>
            </a:pPr>
            <a:r>
              <a:rPr lang="en"/>
              <a:t>On a stochastic task, each action must be tried many times to gain a reliable estimate its expected reward.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9bbbb0b482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9bbbb0b482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deadly triad, pointed out by Sutton and Barto in 2017 is when an off-policy method is combined with a </a:t>
            </a:r>
            <a:r>
              <a:rPr lang="en"/>
              <a:t>nonlinear</a:t>
            </a:r>
            <a:r>
              <a:rPr lang="en"/>
              <a:t> function and </a:t>
            </a:r>
            <a:r>
              <a:rPr lang="en"/>
              <a:t>bootstrapping</a:t>
            </a:r>
            <a:r>
              <a:rPr lang="en"/>
              <a:t>. This makes training very unstable and convergence challenging.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Methods such as DQN help address this with experience replay and an </a:t>
            </a:r>
            <a:r>
              <a:rPr lang="en"/>
              <a:t>occasionally</a:t>
            </a:r>
            <a:r>
              <a:rPr lang="en"/>
              <a:t> frozen target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know I just used a bunch of terms I haven’t covered, but the main takeaway is training these can be very hard in practice given certain conditions.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bbbb0b482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bbbb0b48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the </a:t>
            </a:r>
            <a:r>
              <a:rPr lang="en"/>
              <a:t>specification</a:t>
            </a:r>
            <a:r>
              <a:rPr lang="en"/>
              <a:t> of the reward is the key to a RL algorithm. This is what makes everything work and often it makes it work in unexpected ways.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the reward function itself can be learned, either implicitly or explicitly via </a:t>
            </a:r>
            <a:r>
              <a:rPr lang="en"/>
              <a:t>techniques</a:t>
            </a:r>
            <a:r>
              <a:rPr lang="en"/>
              <a:t> such as inverse reinforcement learning.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c8de8615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c8de8615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Sutton and Barto highlight the interesting idea of “Weak vs. strong” methods.</a:t>
            </a:r>
            <a:endParaRPr/>
          </a:p>
          <a:p>
            <a:pPr indent="0" lvl="0" marL="457200" rtl="0" algn="l">
              <a:spcBef>
                <a:spcPts val="0"/>
              </a:spcBef>
              <a:spcAft>
                <a:spcPts val="0"/>
              </a:spcAft>
              <a:buNone/>
            </a:pPr>
            <a:r>
              <a:t/>
            </a:r>
            <a:endParaRPr/>
          </a:p>
          <a:p>
            <a:pPr indent="-298450" lvl="1" marL="914400" rtl="0" algn="l">
              <a:spcBef>
                <a:spcPts val="0"/>
              </a:spcBef>
              <a:spcAft>
                <a:spcPts val="0"/>
              </a:spcAft>
              <a:buSzPts val="1100"/>
              <a:buChar char="-"/>
            </a:pPr>
            <a:r>
              <a:rPr lang="en"/>
              <a:t>They claim that since the 1960’s Since the late 1960's, AI researchers presumed there are no general principles to be discovered, that intelligence is instead due to the possession of vast numbers of special purpose tricks, procedures, and heuristics“</a:t>
            </a:r>
            <a:endParaRPr/>
          </a:p>
          <a:p>
            <a:pPr indent="0" lvl="0" marL="914400" rtl="0" algn="l">
              <a:spcBef>
                <a:spcPts val="0"/>
              </a:spcBef>
              <a:spcAft>
                <a:spcPts val="0"/>
              </a:spcAft>
              <a:buNone/>
            </a:pPr>
            <a:r>
              <a:t/>
            </a:r>
            <a:endParaRPr/>
          </a:p>
          <a:p>
            <a:pPr indent="-298450" lvl="1" marL="914400" rtl="0" algn="l">
              <a:spcBef>
                <a:spcPts val="0"/>
              </a:spcBef>
              <a:spcAft>
                <a:spcPts val="0"/>
              </a:spcAft>
              <a:buSzPts val="1100"/>
              <a:buChar char="-"/>
            </a:pPr>
            <a:r>
              <a:rPr lang="en"/>
              <a:t>I think </a:t>
            </a:r>
            <a:r>
              <a:rPr b="1" lang="en"/>
              <a:t>generality of knowledge</a:t>
            </a:r>
            <a:r>
              <a:rPr lang="en"/>
              <a:t> is still much open to debate but the function </a:t>
            </a:r>
            <a:r>
              <a:rPr b="1" lang="en"/>
              <a:t>approximation power of neural networks</a:t>
            </a:r>
            <a:r>
              <a:rPr lang="en"/>
              <a:t> does seem to generalize at least over a given distribution of data.</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44ee873e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a44ee873e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obvious counter example to the “Weak vs. Strong” assumption is </a:t>
            </a:r>
            <a:r>
              <a:rPr b="1" lang="en"/>
              <a:t>AlphaGo</a:t>
            </a:r>
            <a:r>
              <a:rPr lang="en"/>
              <a:t> and it’s self-supervised successor </a:t>
            </a:r>
            <a:r>
              <a:rPr b="1" lang="en"/>
              <a:t>AlphaZero. </a:t>
            </a:r>
            <a:r>
              <a:rPr lang="en"/>
              <a:t>They both generalize over the data to which they are exposed.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AlphaGo required lots of supervision and therefore human time and cost, AlphaZero depends on self-supervision and decreases this, but there is much room for improvement in terms of efficient learning from a small amount of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where the a modern parallel to what were called “weak vs. strong” methods has the potential to shine. S</a:t>
            </a:r>
            <a:r>
              <a:rPr lang="en">
                <a:solidFill>
                  <a:schemeClr val="dk1"/>
                </a:solidFill>
              </a:rPr>
              <a:t>ymbolic vs. neural methods, as we talked about in class previously are an obvious path forward.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Using prior knowledge, or semantic priors, could decrease the time and cost to train learning systems.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9c8de8615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9c8de8615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want to take a moment to point out the discussion questions, so you can begin to think about them as we go through the material.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please feel free to interject with questions or comments at any point throughout the presentation.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9db3103d0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9db3103d0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want to quickly touch on an </a:t>
            </a:r>
            <a:r>
              <a:rPr lang="en"/>
              <a:t>interesting</a:t>
            </a:r>
            <a:r>
              <a:rPr lang="en"/>
              <a:t> alternative to RL: evolutionary strategies.</a:t>
            </a:r>
            <a:endParaRPr/>
          </a:p>
          <a:p>
            <a:pPr indent="-298450" lvl="0" marL="457200" rtl="0" algn="l">
              <a:spcBef>
                <a:spcPts val="0"/>
              </a:spcBef>
              <a:spcAft>
                <a:spcPts val="0"/>
              </a:spcAft>
              <a:buSzPts val="1100"/>
              <a:buChar char="-"/>
            </a:pPr>
            <a:r>
              <a:rPr lang="en"/>
              <a:t>Evolutionary </a:t>
            </a:r>
            <a:r>
              <a:rPr lang="en"/>
              <a:t>strategies</a:t>
            </a:r>
            <a:r>
              <a:rPr lang="en"/>
              <a:t> are inspired by but far removed at this point from biological evolution</a:t>
            </a:r>
            <a:endParaRPr/>
          </a:p>
          <a:p>
            <a:pPr indent="-298450" lvl="0" marL="457200" rtl="0" algn="l">
              <a:spcBef>
                <a:spcPts val="0"/>
              </a:spcBef>
              <a:spcAft>
                <a:spcPts val="0"/>
              </a:spcAft>
              <a:buSzPts val="1100"/>
              <a:buChar char="-"/>
            </a:pPr>
            <a:r>
              <a:rPr lang="en"/>
              <a:t>A black box optimization strategy</a:t>
            </a:r>
            <a:endParaRPr/>
          </a:p>
          <a:p>
            <a:pPr indent="-298450" lvl="1" marL="914400" rtl="0" algn="l">
              <a:spcBef>
                <a:spcPts val="0"/>
              </a:spcBef>
              <a:spcAft>
                <a:spcPts val="0"/>
              </a:spcAft>
              <a:buSzPts val="1100"/>
              <a:buChar char="-"/>
            </a:pPr>
            <a:r>
              <a:rPr lang="en"/>
              <a:t>There is no notion of a agent, no notion of an environment, and no notion of neural networks.</a:t>
            </a:r>
            <a:endParaRPr/>
          </a:p>
          <a:p>
            <a:pPr indent="-298450" lvl="1" marL="914400" rtl="0" algn="l">
              <a:spcBef>
                <a:spcPts val="0"/>
              </a:spcBef>
              <a:spcAft>
                <a:spcPts val="0"/>
              </a:spcAft>
              <a:buSzPts val="1100"/>
              <a:buChar char="-"/>
            </a:pPr>
            <a:r>
              <a:rPr lang="en"/>
              <a:t>Just all of the parameters (for our neural network, but we ignore that) go in and one value (the total reward) come out. And optimize this function without assumption</a:t>
            </a:r>
            <a:endParaRPr/>
          </a:p>
          <a:p>
            <a:pPr indent="-298450" lvl="0" marL="457200" rtl="0" algn="l">
              <a:spcBef>
                <a:spcPts val="0"/>
              </a:spcBef>
              <a:spcAft>
                <a:spcPts val="0"/>
              </a:spcAft>
              <a:buSzPts val="1100"/>
              <a:buChar char="-"/>
            </a:pPr>
            <a:r>
              <a:rPr lang="en"/>
              <a:t>The algorithm is basically “guess and check”</a:t>
            </a:r>
            <a:endParaRPr/>
          </a:p>
          <a:p>
            <a:pPr indent="-298450" lvl="0" marL="457200" rtl="0" algn="l">
              <a:spcBef>
                <a:spcPts val="0"/>
              </a:spcBef>
              <a:spcAft>
                <a:spcPts val="0"/>
              </a:spcAft>
              <a:buSzPts val="1100"/>
              <a:buChar char="-"/>
            </a:pPr>
            <a:r>
              <a:rPr lang="en"/>
              <a:t>This is interesting because it is the opposite direction of the symbolic + neural approaches -- there are no priors and in theory this makes it impossible to limit the parameter space, making the whole approach much less efficient.</a:t>
            </a:r>
            <a:endParaRPr/>
          </a:p>
          <a:p>
            <a:pPr indent="-298450" lvl="0" marL="457200" rtl="0" algn="l">
              <a:spcBef>
                <a:spcPts val="0"/>
              </a:spcBef>
              <a:spcAft>
                <a:spcPts val="0"/>
              </a:spcAft>
              <a:buSzPts val="1100"/>
              <a:buChar char="-"/>
            </a:pPr>
            <a:r>
              <a:rPr lang="en"/>
              <a:t>At the same time, there are some benefits:</a:t>
            </a:r>
            <a:endParaRPr/>
          </a:p>
          <a:p>
            <a:pPr indent="-298450" lvl="1" marL="914400" rtl="0" algn="l">
              <a:spcBef>
                <a:spcPts val="0"/>
              </a:spcBef>
              <a:spcAft>
                <a:spcPts val="0"/>
              </a:spcAft>
              <a:buSzPts val="1100"/>
              <a:buChar char="-"/>
            </a:pPr>
            <a:r>
              <a:rPr lang="en"/>
              <a:t>There is no need for backpropagation, so we can optimize networks that are not differentiable.</a:t>
            </a:r>
            <a:endParaRPr/>
          </a:p>
          <a:p>
            <a:pPr indent="-298450" lvl="1" marL="914400" rtl="0" algn="l">
              <a:spcBef>
                <a:spcPts val="0"/>
              </a:spcBef>
              <a:spcAft>
                <a:spcPts val="0"/>
              </a:spcAft>
              <a:buSzPts val="1100"/>
              <a:buChar char="-"/>
            </a:pPr>
            <a:r>
              <a:rPr lang="en"/>
              <a:t>It’s robust as parameters that must be set in RL can be avoided</a:t>
            </a:r>
            <a:endParaRPr/>
          </a:p>
          <a:p>
            <a:pPr indent="-298450" lvl="1" marL="914400" rtl="0" algn="l">
              <a:spcBef>
                <a:spcPts val="0"/>
              </a:spcBef>
              <a:spcAft>
                <a:spcPts val="0"/>
              </a:spcAft>
              <a:buSzPts val="1100"/>
              <a:buChar char="-"/>
            </a:pPr>
            <a:r>
              <a:rPr lang="en"/>
              <a:t>Exploration of parameter space can be structured, for better or worse. One problem with the RL policy gradient approach is that the randomly initialized policy can randomly jitter in one spot for a long time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9db3103d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9db3103d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International Conference on Learning Representations -- an ML conference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bbbb0b48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9bbbb0b48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Their approach is called “</a:t>
            </a:r>
            <a:r>
              <a:rPr lang="en"/>
              <a:t>MINERVA,” which is a RL agent which answers queries in a knowledge graph of entities (shown as nodes in the graph here) and relations (which are edges).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Starting from an entity node, MINERVA learns to navigate the graph conditioned on the input query till it reaches the answer entity.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example, given the query, “(Colin Kaepernick, PLAYER HOME STADIUM, ?)”, MINERVA takes the highlighted path in the knowledge graph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Only the solid edges are observed in the graph, the dashed edges are </a:t>
            </a:r>
            <a:r>
              <a:rPr lang="en"/>
              <a:t>unobserved</a:t>
            </a:r>
            <a:r>
              <a:rPr lang="en"/>
              <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bbbb0b48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9bbbb0b48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path-based models have only considered predicting a missing relation given two entities or </a:t>
            </a:r>
            <a:r>
              <a:rPr lang="en"/>
              <a:t>evaluating</a:t>
            </a:r>
            <a:r>
              <a:rPr lang="en"/>
              <a:t> </a:t>
            </a:r>
            <a:r>
              <a:rPr lang="en"/>
              <a:t>ground</a:t>
            </a:r>
            <a:r>
              <a:rPr lang="en"/>
              <a:t> truth triples.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in this work, only a single entity is used along with the query.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make this a bit more formal, E is the set of entities, and R is the set of binary relations, then facts in the knowledge base are triplets in the form (entity 1, relation, entity 2)</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9bbbb0b48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9bbbb0b48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Querying asks a question in the form shown here entity1, relation, then the unknown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 proposed work is a query answering model, that learns to efficiently traverse the knowledge graph to find the correct answer to a query, avoiding the need to evaluate all entities.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Fact prediction can be framed basically a binary classification problem.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Fact prediction algorithms can be used for query answering</a:t>
            </a:r>
            <a:r>
              <a:rPr lang="en"/>
              <a:t>, but since all candidate answer entities must be evaluated, it is way too slow for large Knowledge Bases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This is why fast traversal is important.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Not being an NLP person, I don’t deeply understand the </a:t>
            </a:r>
            <a:r>
              <a:rPr lang="en"/>
              <a:t>subtleties</a:t>
            </a:r>
            <a:r>
              <a:rPr lang="en"/>
              <a:t> in this distinction between Fact Prediction and Query answering, if any wants to jump in with any clarifying points?</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9bbbb0b48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9bbbb0b48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thing to note is that a</a:t>
            </a:r>
            <a:r>
              <a:rPr lang="en"/>
              <a:t>s part of the method for this paper, the knowledge base, which is by definition a directed, labeled graph, is augmented with inverse relations for every edge. This follows previous approaches.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 authors found that this allowed the agent to undo partially incorrect decisions.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bbbb0b482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bbbb0b482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input query the agent traverses the graph stopping at the node that predicts the query.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9bbbb0b482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9bbbb0b482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 training set of known facts, the agent is trained using policy gradients more specifically by REINFORCE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REINFORCE is a Monte-Carlo policy gradient method that relies on estimated return by Monte-Carlo methods. Episode samples are used to update the policy parameter θ. REINFORCE works because the expectation of the sample gradient is equal to the actual gradient.</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bbbb0b48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9bbbb0b48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r>
              <a:rPr lang="en"/>
              <a:t>artially observable markov decision process is comprised of: (State, Observations, Actions, Transition, Rewards)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State</a:t>
            </a:r>
            <a:r>
              <a:rPr lang="en"/>
              <a:t> is shown on the slide along with the observation.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E_t is the entity at time t, Entity e_1_q</a:t>
            </a:r>
            <a:r>
              <a:rPr lang="en"/>
              <a:t> and </a:t>
            </a:r>
            <a:r>
              <a:rPr b="1" lang="en"/>
              <a:t>relation</a:t>
            </a:r>
            <a:r>
              <a:rPr lang="en"/>
              <a:t> </a:t>
            </a:r>
            <a:r>
              <a:rPr b="1" lang="en"/>
              <a:t>r_q</a:t>
            </a:r>
            <a:r>
              <a:rPr lang="en"/>
              <a:t> encode the query, the answer is </a:t>
            </a:r>
            <a:r>
              <a:rPr b="1" lang="en"/>
              <a:t>eq2</a:t>
            </a:r>
            <a:r>
              <a:rPr lang="en"/>
              <a:t> which is not </a:t>
            </a:r>
            <a:r>
              <a:rPr b="1" lang="en"/>
              <a:t>observable, </a:t>
            </a:r>
            <a:r>
              <a:rPr lang="en"/>
              <a:t>as denoted on the slide</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Actions </a:t>
            </a:r>
            <a:r>
              <a:rPr lang="en"/>
              <a:t>consist of all outgoing edges from e_t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Transition</a:t>
            </a:r>
            <a:r>
              <a:rPr lang="en"/>
              <a:t> simply updates the current state to the state along the selected edge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Reward</a:t>
            </a:r>
            <a:r>
              <a:rPr lang="en"/>
              <a:t> is one when the final node is the correct answer after rolling out the policy the fixed number of steps and zero otherwise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9bbbb0b48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9bbbb0b48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the datasets, there are 7 knowledge bases that were used.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statistics are from the paper. Degree here refers to the graph, indicating an average or median number of </a:t>
            </a:r>
            <a:r>
              <a:rPr lang="en"/>
              <a:t>adjacent</a:t>
            </a:r>
            <a:r>
              <a:rPr lang="en"/>
              <a:t> </a:t>
            </a:r>
            <a:r>
              <a:rPr lang="en"/>
              <a:t>vertices</a:t>
            </a:r>
            <a:r>
              <a:rPr lang="en"/>
              <a:t> to a given node.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interesting point about these datasets is the size ranges quite significantly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9bbbb0b4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9bbbb0b4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 kick things off, I have a few fun videos that show applications of RL, mostly in other areas, such as this one in which a robotic arm farm is learning to manipulate objects using reinforcement learning.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9bbbb0b482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9bbbb0b482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MINERVA results are compared with these 5 methods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bbbb0b482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9bbbb0b482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additional metric, </a:t>
            </a:r>
            <a:r>
              <a:rPr lang="en"/>
              <a:t>NTP-lambda is NTP with an additional loss term. This method does not scale to NELL-995 so there are no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two smaller datasets are at the top and three bigger datasets are at the bottom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Comparison is done via the hit ratio metric at k with values of k in {1,3,10}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MINERVA performs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also compare against DeepPath and talk about training and inference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Training appears to converge in about 15 minutes on NELL-995 and slightly less on WN18RR.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Inference time is constant with a median of 63 seconds.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9db3103d0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9db3103d0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European Conference on Computer Vision -- CV conference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40e2d3e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40e2d3e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Vision-and-Language Navigation (VLN) is the task of training an embodied agent which has the first-person view as humans to carry out natural language instructions in the real world”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example of our task. The robot learns to navigate through the room and arrive at the destination (indicated in green) by following the natural language instructions.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Colored arrows match the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robot takes as input the visual scene and follows the natural language instructions.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contrast to Visual Question Answering, in Visual-and-Language Navigation, the agent can interact with the environment and the pixels it perceives change as it moves.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agent must learn to map its visual input to the correct action based on its perception of the world and understanding of the natural language instruction.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a40e2d3e4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a40e2d3e4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 consists of 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language encoder</a:t>
            </a:r>
            <a:r>
              <a:rPr lang="en"/>
              <a:t> that encodes the instruction </a:t>
            </a:r>
            <a:r>
              <a:rPr b="1" lang="en"/>
              <a:t>X</a:t>
            </a:r>
            <a:r>
              <a:rPr lang="en"/>
              <a:t> as word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a:t>
            </a:r>
            <a:r>
              <a:rPr b="1" lang="en"/>
              <a:t>image encoder</a:t>
            </a:r>
            <a:r>
              <a:rPr lang="en"/>
              <a:t> that extracts high-level visual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a:t>
            </a:r>
            <a:r>
              <a:rPr b="1" lang="en"/>
              <a:t>recurrent policy </a:t>
            </a:r>
            <a:r>
              <a:rPr lang="en"/>
              <a:t>network (shown </a:t>
            </a:r>
            <a:r>
              <a:rPr lang="en">
                <a:solidFill>
                  <a:schemeClr val="dk1"/>
                </a:solidFill>
              </a:rPr>
              <a:t>in green on the left)</a:t>
            </a:r>
            <a:r>
              <a:rPr lang="en"/>
              <a:t> that decodes actions and recurrently updates its internal state. This encode the history of </a:t>
            </a:r>
            <a:r>
              <a:rPr b="1" lang="en"/>
              <a:t>previous actions</a:t>
            </a:r>
            <a:r>
              <a:rPr lang="en"/>
              <a:t> and </a:t>
            </a:r>
            <a:r>
              <a:rPr b="1" lang="en"/>
              <a:t>observations</a:t>
            </a:r>
            <a:r>
              <a:rPr lang="en"/>
              <a:t> into a </a:t>
            </a:r>
            <a:r>
              <a:rPr b="1" lang="en"/>
              <a:t>model-free</a:t>
            </a:r>
            <a:r>
              <a:rPr lang="en"/>
              <a:t> path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b="1" lang="en"/>
              <a:t>look-ahead module</a:t>
            </a:r>
            <a:r>
              <a:rPr lang="en"/>
              <a:t> uses the environment model to take into account the future predictions. This module is the unique aspect of this work and the authors claim they are the first to combine model-free and model-based DRL for vision-and-language navigation.</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44523a2c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a44523a2c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lookahead module consists of three components. The look-ahead component makes a prediction in state space, not on the raw RGB image (as a GAN or VAE might do).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State</a:t>
            </a:r>
            <a:r>
              <a:rPr lang="en"/>
              <a:t> consists of </a:t>
            </a:r>
            <a:r>
              <a:rPr b="1" lang="en"/>
              <a:t>pose p </a:t>
            </a:r>
            <a:r>
              <a:rPr lang="en"/>
              <a:t> composed of {</a:t>
            </a:r>
            <a:r>
              <a:rPr b="1" lang="en"/>
              <a:t>spatial position v</a:t>
            </a:r>
            <a:r>
              <a:rPr lang="en"/>
              <a:t>, </a:t>
            </a:r>
            <a:r>
              <a:rPr b="1" lang="en"/>
              <a:t>heading rho</a:t>
            </a:r>
            <a:r>
              <a:rPr lang="en"/>
              <a:t> and </a:t>
            </a:r>
            <a:r>
              <a:rPr b="1" lang="en"/>
              <a:t>elevation angle theta</a:t>
            </a:r>
            <a:r>
              <a:rPr lang="en"/>
              <a:t>}, and sequence of words </a:t>
            </a:r>
            <a:r>
              <a:rPr b="1" lang="en"/>
              <a:t>X</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The output of the lookahead module is imagined action </a:t>
            </a:r>
            <a:r>
              <a:rPr b="1" lang="en"/>
              <a:t>a prime </a:t>
            </a:r>
            <a:r>
              <a:rPr lang="en"/>
              <a:t>at 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a44523a2c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a44523a2c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environment model then takes the state and imagined action and predicts the corresponding reward and next state.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the way, I believe they choose to call this an “</a:t>
            </a:r>
            <a:r>
              <a:rPr b="1" lang="en"/>
              <a:t>imagined action”</a:t>
            </a:r>
            <a:r>
              <a:rPr lang="en"/>
              <a:t>, because they’re predicting some state that may not be realized by the robot.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a:t>
            </a:r>
            <a:r>
              <a:rPr b="1" lang="en"/>
              <a:t>long short term memory network</a:t>
            </a:r>
            <a:r>
              <a:rPr lang="en"/>
              <a:t> encodes the predicted rewards and states. They then roll this out over the entire preset trajectory length.</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a44523a2ca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a44523a2ca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lookahead trajectories (</a:t>
            </a:r>
            <a:r>
              <a:rPr b="1" lang="en"/>
              <a:t>tau prime j</a:t>
            </a:r>
            <a:r>
              <a:rPr lang="en"/>
              <a:t> in the diagram)</a:t>
            </a:r>
            <a:r>
              <a:rPr lang="en"/>
              <a:t> are concatenated and passed to the action predictor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do go into the details of the of architecture and training of the underlying networks, which you can see in the paper.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doesn’t seem to be much of note as they seem to do all the normal stuff, for example </a:t>
            </a:r>
            <a:r>
              <a:rPr b="1" lang="en"/>
              <a:t>convolutional neural networks for images</a:t>
            </a:r>
            <a:r>
              <a:rPr lang="en"/>
              <a:t> and </a:t>
            </a:r>
            <a:r>
              <a:rPr b="1" lang="en"/>
              <a:t>sequences are handled with LSTMs</a:t>
            </a:r>
            <a:r>
              <a:rPr lang="en"/>
              <a:t>. The action predictor is a </a:t>
            </a:r>
            <a:r>
              <a:rPr lang="en"/>
              <a:t>multilayer</a:t>
            </a:r>
            <a:r>
              <a:rPr lang="en"/>
              <a:t> </a:t>
            </a:r>
            <a:r>
              <a:rPr lang="en"/>
              <a:t>perceptron</a:t>
            </a:r>
            <a:r>
              <a:rPr lang="en"/>
              <a:t> with sigmoid </a:t>
            </a:r>
            <a:r>
              <a:rPr lang="en"/>
              <a:t>activation</a:t>
            </a:r>
            <a:r>
              <a:rPr lang="en"/>
              <a:t> giving a probability over the action space.</a:t>
            </a:r>
            <a:br>
              <a:rPr lang="en"/>
            </a:br>
            <a:endParaRPr/>
          </a:p>
          <a:p>
            <a:pPr indent="0" lvl="0" marL="0" rtl="0" algn="l">
              <a:spcBef>
                <a:spcPts val="0"/>
              </a:spcBef>
              <a:spcAft>
                <a:spcPts val="0"/>
              </a:spcAft>
              <a:buNone/>
            </a:pPr>
            <a:r>
              <a:rPr lang="en"/>
              <a:t>Though, it is a</a:t>
            </a:r>
            <a:r>
              <a:rPr b="1" lang="en"/>
              <a:t> bit odd</a:t>
            </a:r>
            <a:r>
              <a:rPr lang="en"/>
              <a:t> to me, as a person with a vision background and little NLP experience, that they never explicitly talk about the </a:t>
            </a:r>
            <a:r>
              <a:rPr b="1" lang="en"/>
              <a:t>language encoder</a:t>
            </a:r>
            <a:r>
              <a:rPr lang="en"/>
              <a:t> other than saying </a:t>
            </a:r>
            <a:r>
              <a:rPr b="1" lang="en"/>
              <a:t>it encodes instructions as word features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Maybe someone in NLP can tell me if this is normal and these are too common to describe, even in the slightest detail?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other logistical note they make bout training ist hat in the look-ahead module, </a:t>
            </a:r>
            <a:r>
              <a:rPr b="1" lang="en"/>
              <a:t>the environment model and policy model have their own language encoders and are trained separately</a:t>
            </a:r>
            <a:r>
              <a:rPr lang="en"/>
              <a:t>. I’m not sure what this means as the language encoder is obviously outside the lookahead module on the diagram.</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a40e2d3e4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a40e2d3e4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reward functions were tested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b="1" lang="en"/>
              <a:t>Global Distance</a:t>
            </a:r>
            <a:r>
              <a:rPr lang="en"/>
              <a:t> </a:t>
            </a:r>
            <a:r>
              <a:rPr b="1" lang="en"/>
              <a:t>reward</a:t>
            </a:r>
            <a:r>
              <a:rPr lang="en"/>
              <a:t> function is defined per path by assigning the same reward to all actions along this path. This reward measures how close the agent is to the target.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b="1" lang="en"/>
              <a:t>Success</a:t>
            </a:r>
            <a:r>
              <a:rPr lang="en"/>
              <a:t> </a:t>
            </a:r>
            <a:r>
              <a:rPr b="1" lang="en"/>
              <a:t>reward</a:t>
            </a:r>
            <a:r>
              <a:rPr lang="en"/>
              <a:t> is a binary reward: if the path is correct, then all actions will be assigned with a reward 1, otherwise reward 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b="1" lang="en"/>
              <a:t>Discounted reward</a:t>
            </a:r>
            <a:r>
              <a:rPr lang="en"/>
              <a:t> is defined as shown in the equation here. Where D_target is the distance between state </a:t>
            </a:r>
            <a:r>
              <a:rPr b="1" lang="en"/>
              <a:t>s</a:t>
            </a:r>
            <a:r>
              <a:rPr lang="en"/>
              <a:t> and the target position. So immediate reward (shown on the right) after taking action a_t at state s_t is the change in distance to the target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a:t>
            </a:r>
            <a:r>
              <a:rPr b="1" lang="en"/>
              <a:t>Discounted and Success</a:t>
            </a:r>
            <a:r>
              <a:rPr lang="en"/>
              <a:t> reward, which is used in the final model,is just the sum of the </a:t>
            </a:r>
            <a:r>
              <a:rPr b="1" lang="en"/>
              <a:t>Success binary reward</a:t>
            </a:r>
            <a:r>
              <a:rPr lang="en"/>
              <a:t> to the</a:t>
            </a:r>
            <a:r>
              <a:rPr b="1" lang="en"/>
              <a:t> immediate reward of the final action</a:t>
            </a:r>
            <a:r>
              <a:rPr lang="en"/>
              <a:t> and </a:t>
            </a:r>
            <a:r>
              <a:rPr b="1" lang="en"/>
              <a:t>Discounted reward</a:t>
            </a:r>
            <a:r>
              <a:rPr lang="en"/>
              <a:t> is computed as above (as shown on the left)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a44523a2ca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a44523a2ca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do talk about training. They tried both a mixed loss function and warm-start via supervised learning but chose using mixed loss as it converges faster with better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also note the whole system must be trained in two-steps, first learning the environment model then the enhanced policy module during which t</a:t>
            </a:r>
            <a:r>
              <a:rPr lang="en"/>
              <a:t>he environment model is fixed.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9bbbb0b48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9bbbb0b48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example is from the OpenAI gym.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OpenAI gym is a simulation environment for training and testing reinforcement </a:t>
            </a:r>
            <a:r>
              <a:rPr lang="en"/>
              <a:t>learning</a:t>
            </a:r>
            <a:r>
              <a:rPr lang="en"/>
              <a:t> algorithms.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classic cart-pole example, which might be considered the “hello world” of reinforcement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goal here is to control the black cart, which can only move along the x-axis, in such a way that the brown pole stays upright.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44523a2c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a44523a2c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is done on the Room to Room dataset, which is a vision-and-language dataset for navigation in 3D built on the matterport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use the Matterport3D simulator for all training and evaluation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a40e2d3e4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a40e2d3e4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the big table of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Reported metrics here are:</a:t>
            </a:r>
            <a:endParaRPr/>
          </a:p>
          <a:p>
            <a:pPr indent="-298450" lvl="0" marL="457200" rtl="0" algn="l">
              <a:spcBef>
                <a:spcPts val="0"/>
              </a:spcBef>
              <a:spcAft>
                <a:spcPts val="0"/>
              </a:spcAft>
              <a:buSzPts val="1100"/>
              <a:buChar char="-"/>
            </a:pPr>
            <a:r>
              <a:rPr lang="en"/>
              <a:t>Trajectory Length (TL): not actually a metric</a:t>
            </a:r>
            <a:endParaRPr/>
          </a:p>
          <a:p>
            <a:pPr indent="-298450" lvl="0" marL="457200" rtl="0" algn="l">
              <a:spcBef>
                <a:spcPts val="0"/>
              </a:spcBef>
              <a:spcAft>
                <a:spcPts val="0"/>
              </a:spcAft>
              <a:buSzPts val="1100"/>
              <a:buChar char="-"/>
            </a:pPr>
            <a:r>
              <a:rPr lang="en"/>
              <a:t>Navigation Error (NE): final distance to goal</a:t>
            </a:r>
            <a:endParaRPr/>
          </a:p>
          <a:p>
            <a:pPr indent="-298450" lvl="0" marL="457200" rtl="0" algn="l">
              <a:spcBef>
                <a:spcPts val="0"/>
              </a:spcBef>
              <a:spcAft>
                <a:spcPts val="0"/>
              </a:spcAft>
              <a:buSzPts val="1100"/>
              <a:buChar char="-"/>
            </a:pPr>
            <a:r>
              <a:rPr lang="en"/>
              <a:t>Success Rate (SR): success is defined as a final position w/in 3m of the final goal</a:t>
            </a:r>
            <a:endParaRPr/>
          </a:p>
          <a:p>
            <a:pPr indent="-298450" lvl="0" marL="457200" rtl="0" algn="l">
              <a:spcBef>
                <a:spcPts val="0"/>
              </a:spcBef>
              <a:spcAft>
                <a:spcPts val="0"/>
              </a:spcAft>
              <a:buSzPts val="1100"/>
              <a:buChar char="-"/>
            </a:pPr>
            <a:r>
              <a:rPr lang="en"/>
              <a:t>Oracle Success Rate (OSR): distance between the closest point on the trajectory and the destination, ie. how close the robot got to the goal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general it seems like RPA does well. That said, I’m always a bit skeptical of these robot navigation metrics as there is not a clear set of community accepted metrics everyone compares against in a fair way. Instead people tend to pick baselines and metrics that makes their method look good.</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One final note is that there is nowhere near enough information in the paper to accurately reproduce the results, lots of necessary information from architecture to training regiment is glossed over and I could not find any code. In general, I would not call this paper reproducible.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9db3103d0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9db3103d0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Information Processing Systems -- ML Conference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9db3103d0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9db3103d0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raining a hierarchy of policies is one way to deal with long-horizon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question is then how does one deal with the abstraction between high level and low level policies?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obvious answer is that they can be hard coded for specific tasks or they can be learned. The problems are that hard code is not generalizable and learning them is very difficult.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a44523a2ca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a44523a2ca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going to cheat in describing the problem and show the solution right up front and how language is used as an abstraction. The authors work with</a:t>
            </a:r>
            <a:r>
              <a:rPr lang="en"/>
              <a:t> a 2-layer hierarchical policy shown on this slide.  Compositional language is used as as the abstraction between the high-level policy and the low-level policy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Shown here in the figure, the high level policy </a:t>
            </a:r>
            <a:r>
              <a:rPr b="1" lang="en"/>
              <a:t>pi h</a:t>
            </a:r>
            <a:r>
              <a:rPr lang="en"/>
              <a:t> produces language instructions for </a:t>
            </a:r>
            <a:r>
              <a:rPr b="1" lang="en"/>
              <a:t>g</a:t>
            </a:r>
            <a:r>
              <a:rPr lang="en"/>
              <a:t> for low level policy </a:t>
            </a:r>
            <a:r>
              <a:rPr b="1" lang="en"/>
              <a:t>pi L</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The authors give 4 reasons to use language as an abstraction:</a:t>
            </a:r>
            <a:endParaRPr/>
          </a:p>
          <a:p>
            <a:pPr indent="-298450" lvl="0" marL="457200" rtl="0" algn="l">
              <a:spcBef>
                <a:spcPts val="0"/>
              </a:spcBef>
              <a:spcAft>
                <a:spcPts val="0"/>
              </a:spcAft>
              <a:buSzPts val="1100"/>
              <a:buChar char="-"/>
            </a:pPr>
            <a:r>
              <a:rPr lang="en"/>
              <a:t>Humans use language as an abstraction for reasoning and planning</a:t>
            </a:r>
            <a:endParaRPr/>
          </a:p>
          <a:p>
            <a:pPr indent="-298450" lvl="0" marL="457200" rtl="0" algn="l">
              <a:spcBef>
                <a:spcPts val="0"/>
              </a:spcBef>
              <a:spcAft>
                <a:spcPts val="0"/>
              </a:spcAft>
              <a:buSzPts val="1100"/>
              <a:buChar char="-"/>
            </a:pPr>
            <a:r>
              <a:rPr lang="en"/>
              <a:t>Language abstractions are a generalization of goal states</a:t>
            </a:r>
            <a:endParaRPr/>
          </a:p>
          <a:p>
            <a:pPr indent="-298450" lvl="0" marL="457200" rtl="0" algn="l">
              <a:spcBef>
                <a:spcPts val="0"/>
              </a:spcBef>
              <a:spcAft>
                <a:spcPts val="0"/>
              </a:spcAft>
              <a:buSzPts val="1100"/>
              <a:buChar char="-"/>
            </a:pPr>
            <a:r>
              <a:rPr lang="en"/>
              <a:t>High level policies are interpretable (because they give output as language)</a:t>
            </a:r>
            <a:endParaRPr/>
          </a:p>
          <a:p>
            <a:pPr indent="-298450" lvl="0" marL="457200" rtl="0" algn="l">
              <a:spcBef>
                <a:spcPts val="0"/>
              </a:spcBef>
              <a:spcAft>
                <a:spcPts val="0"/>
              </a:spcAft>
              <a:buSzPts val="1100"/>
              <a:buChar char="-"/>
            </a:pPr>
            <a:r>
              <a:rPr lang="en"/>
              <a:t>Low level policies can be reused</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a44523a2ca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a44523a2ca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6 challenging temporally-extended tasks across two environments in a unique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done in a simulation created by the authors that allows the agent to interact with a scene. The simulation is built on the MuJoCo </a:t>
            </a:r>
            <a:r>
              <a:rPr lang="en"/>
              <a:t>physics</a:t>
            </a:r>
            <a:r>
              <a:rPr lang="en"/>
              <a:t> engine and CLEVR.</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44523a2ca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a44523a2ca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a quick reminder, CLEVR is a tool for generating images and questions as shown here. Questions are represented in both natural language and a functional program.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9db3103d0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9db3103d0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is formulated as an Agumented Markov Decision Process where the extra term G is the space of all possible goals.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 State space S</a:t>
            </a:r>
            <a:endParaRPr/>
          </a:p>
          <a:p>
            <a:pPr indent="0" lvl="0" marL="0" rtl="0" algn="l">
              <a:spcBef>
                <a:spcPts val="0"/>
              </a:spcBef>
              <a:spcAft>
                <a:spcPts val="0"/>
              </a:spcAft>
              <a:buClr>
                <a:schemeClr val="dk1"/>
              </a:buClr>
              <a:buSzPts val="1100"/>
              <a:buFont typeface="Arial"/>
              <a:buNone/>
            </a:pPr>
            <a:r>
              <a:rPr lang="en"/>
              <a:t>  - Goal G</a:t>
            </a:r>
            <a:endParaRPr/>
          </a:p>
          <a:p>
            <a:pPr indent="0" lvl="0" marL="0" rtl="0" algn="l">
              <a:spcBef>
                <a:spcPts val="0"/>
              </a:spcBef>
              <a:spcAft>
                <a:spcPts val="0"/>
              </a:spcAft>
              <a:buClr>
                <a:schemeClr val="dk1"/>
              </a:buClr>
              <a:buSzPts val="1100"/>
              <a:buFont typeface="Arial"/>
              <a:buNone/>
            </a:pPr>
            <a:r>
              <a:rPr lang="en"/>
              <a:t>  - Finite action space is A </a:t>
            </a:r>
            <a:endParaRPr/>
          </a:p>
          <a:p>
            <a:pPr indent="0" lvl="0" marL="0" rtl="0" algn="l">
              <a:spcBef>
                <a:spcPts val="0"/>
              </a:spcBef>
              <a:spcAft>
                <a:spcPts val="0"/>
              </a:spcAft>
              <a:buClr>
                <a:schemeClr val="dk1"/>
              </a:buClr>
              <a:buSzPts val="1100"/>
              <a:buFont typeface="Arial"/>
              <a:buNone/>
            </a:pPr>
            <a:r>
              <a:rPr lang="en"/>
              <a:t>  - State transition probability is T</a:t>
            </a:r>
            <a:endParaRPr/>
          </a:p>
          <a:p>
            <a:pPr indent="0" lvl="0" marL="0" rtl="0" algn="l">
              <a:spcBef>
                <a:spcPts val="0"/>
              </a:spcBef>
              <a:spcAft>
                <a:spcPts val="0"/>
              </a:spcAft>
              <a:buClr>
                <a:schemeClr val="dk1"/>
              </a:buClr>
              <a:buSzPts val="1100"/>
              <a:buFont typeface="Arial"/>
              <a:buNone/>
            </a:pPr>
            <a:r>
              <a:rPr lang="en"/>
              <a:t>  - Reward function R</a:t>
            </a:r>
            <a:endParaRPr/>
          </a:p>
          <a:p>
            <a:pPr indent="0" lvl="0" marL="0" rtl="0" algn="l">
              <a:spcBef>
                <a:spcPts val="0"/>
              </a:spcBef>
              <a:spcAft>
                <a:spcPts val="0"/>
              </a:spcAft>
              <a:buNone/>
            </a:pPr>
            <a:r>
              <a:rPr lang="en"/>
              <a:t>  - Discount factor gamma</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44523a2ca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44523a2ca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Going back to the method, it needs to be noted that in addition to the goal conditioned RL </a:t>
            </a:r>
            <a:r>
              <a:rPr lang="en"/>
              <a:t>formulation</a:t>
            </a:r>
            <a:r>
              <a:rPr lang="en"/>
              <a:t>, we need some supervision to give some mapping </a:t>
            </a:r>
            <a:r>
              <a:rPr b="1" lang="en"/>
              <a:t>between observations and a distribution of language statements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supervision </a:t>
            </a:r>
            <a:r>
              <a:rPr lang="en"/>
              <a:t>can be in the form of a supervised image captioning model, a human supervisor, or a functional program that is executed on the state. This last option, the functional program is how it is handled in CLEVR.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other element of supervision is some function that can map state to a boolean value indicating if the instruction was </a:t>
            </a:r>
            <a:r>
              <a:rPr lang="en"/>
              <a:t>satisfied</a:t>
            </a:r>
            <a:r>
              <a:rPr lang="en"/>
              <a:t> or not. This function can serve as the reward for the low level policy.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“goal conditioned” part of the RL name comes from a trick used during training the low level policy: trajectories are re-labeled with languaged instructions that match their final state, even if they don’t reach their initially intended goal. This helps solve the problem of sparse reward by rewarding all trajectories, not just rewarding ones in which case the trajectory is completed.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high level policy’s reward comes from the environment and trained in a method similar to DQN. They also explore how one might incorporate a language model into the high level policy by learning a disentangled representation of language via a InfoGAN, but this did not work well enough to make it into the paper and it lives in an appendix</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 high and low level policies are trained separately.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9db3103d0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9db3103d0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paper there are results that attempt to answer a whole bunch of different questions, but I’m going to focus only on </a:t>
            </a:r>
            <a:r>
              <a:rPr lang="en"/>
              <a:t>how a language representation compares to alternative representations, such as those that are not explicitly compositional?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short the compositional language method does better than a </a:t>
            </a:r>
            <a:r>
              <a:rPr b="1" lang="en"/>
              <a:t>one-hot encoded representation</a:t>
            </a:r>
            <a:r>
              <a:rPr lang="en"/>
              <a:t>, </a:t>
            </a:r>
            <a:r>
              <a:rPr b="1" lang="en"/>
              <a:t>a non-compositional language representation</a:t>
            </a:r>
            <a:r>
              <a:rPr lang="en"/>
              <a:t>, and </a:t>
            </a:r>
            <a:r>
              <a:rPr b="1" lang="en"/>
              <a:t>bag of words representation</a:t>
            </a:r>
            <a:r>
              <a:rPr lang="en"/>
              <a:t> on instruction following.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also</a:t>
            </a:r>
            <a:r>
              <a:rPr lang="en">
                <a:solidFill>
                  <a:schemeClr val="dk1"/>
                </a:solidFill>
              </a:rPr>
              <a:t> generalizes better with language than with non-compositional representation.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top row of plots show goal completions per episode over training.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HIR is the re-labeling method I described. They also tried without re-labeling, but this seems to be necessary.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This table shows the performance of the low-level policy on different training and test instruction distributions after 20 episodes.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Standard and systematic refer to how the train and test split is constructed: random for the standard split and systematic removes instructions with a specific word from the train set while the test set requires these words to be present.</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Gap is equal to one minus the ratio of between mean test performance and mean train performance; this quantity can be interpreted as the generalization gap.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table shows the agent generalizes better with language than with non-compositional representation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notable, they don’t use reward shaping. (that is, adding some supplemental reward specific to a specific problem)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Limitations: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method relies on instructions provided by a language supervisor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Instruction set used is specific to our problem domain, which is maybe not as general as initially claimed in the benefits of using language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authors question how to </a:t>
            </a:r>
            <a:r>
              <a:rPr b="1" lang="en">
                <a:solidFill>
                  <a:schemeClr val="dk1"/>
                </a:solidFill>
              </a:rPr>
              <a:t>enable an agent</a:t>
            </a:r>
            <a:r>
              <a:rPr lang="en">
                <a:solidFill>
                  <a:schemeClr val="dk1"/>
                </a:solidFill>
              </a:rPr>
              <a:t> to follow a much </a:t>
            </a:r>
            <a:r>
              <a:rPr b="1" lang="en">
                <a:solidFill>
                  <a:schemeClr val="dk1"/>
                </a:solidFill>
              </a:rPr>
              <a:t>more diverse instruction set</a:t>
            </a:r>
            <a:r>
              <a:rPr lang="en">
                <a:solidFill>
                  <a:schemeClr val="dk1"/>
                </a:solidFill>
              </a:rPr>
              <a:t>, that is not specific to any particular domain, and learn compositional abstractions without the supervision of language.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supervision of language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See the paper if you’re interested in other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How well does the framework scale with the diversity of instruction and dimensionality of the state (e.g. visionbased observation)?</a:t>
            </a:r>
            <a:endParaRPr/>
          </a:p>
          <a:p>
            <a:pPr indent="0" lvl="0" marL="0" rtl="0" algn="l">
              <a:spcBef>
                <a:spcPts val="0"/>
              </a:spcBef>
              <a:spcAft>
                <a:spcPts val="0"/>
              </a:spcAft>
              <a:buNone/>
            </a:pPr>
            <a:r>
              <a:rPr lang="en"/>
              <a:t>(3) Can the policy generalize in systematic ways by leveraging the structure of language?</a:t>
            </a:r>
            <a:endParaRPr/>
          </a:p>
          <a:p>
            <a:pPr indent="0" lvl="0" marL="0" rtl="0" algn="l">
              <a:spcBef>
                <a:spcPts val="0"/>
              </a:spcBef>
              <a:spcAft>
                <a:spcPts val="0"/>
              </a:spcAft>
              <a:buNone/>
            </a:pPr>
            <a:r>
              <a:rPr lang="en"/>
              <a:t>(4) Overall, how does our approach compare to state-of-the-art hierarchical RL approaches, along with learning flat, homogeneous policies?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9bbbb0b48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9bbbb0b48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this video is showing sensor data from a self driving car. We have 3D lidar returns in white, car detections in red and a bunch of RGB camera views.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we can think about some approaches to how one might solve this problem of getting a car to drive autonomously.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could engineer a solution by measuring where the sensors are on the car and using geometry to create a virtual reconstruction of the scene given all the </a:t>
            </a:r>
            <a:r>
              <a:rPr lang="en"/>
              <a:t>sensor</a:t>
            </a:r>
            <a:r>
              <a:rPr lang="en"/>
              <a:t> inputs and then with those sensor inputs, engineer a large set of functions that apply a long list of rules about steering and breaking along with higher level rules such as specified by the department of motor vehicles, eventually encompassing all of the laws that govern driving.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would be an approach that would probably work for the situations for which it was designed. The problem is that it is difficult to engineer a solution like this when there are so many different real world scenarios with different conditions that require different solutions. This is a solution that does not scale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 so let’s narrow the problem slightly and concern ourselves with only steering control for the moment. We could engineer a solution like we were talking about before, but how do we go from raw pixel (that is camera) and voxel (or 3D lidar) data to steering commands?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a44523a2ca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a44523a2ca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a44523a2ca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a44523a2ca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a44523a2ca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a44523a2ca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a44523a2ca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a44523a2ca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a44ee873e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a44ee873e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a44ee873e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a44ee873e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LaND: Learning to Navigate From Disengagements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a40e2d3e4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a40e2d3e4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dig into RL, I just wanted to highlight some of the most common ML </a:t>
            </a:r>
            <a:r>
              <a:rPr lang="en"/>
              <a:t>frameworks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Competing for the top spot in the ML framework popularity contest are PyTorch and Tensorflow.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mention flux, which is Julia’s ML library, because Julia is a rising programming language that users claim is both fast and user friendly.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main problem with Flux and Julia, I’ve actually used both, is the ecosystem is far less developed than the Python ecosystem. Perhaps this will change in the future.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a40e2d3e4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a40e2d3e4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at the popularity of PyTorch vs Tensorflow:</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Tensorflow used to be the hotness, as recently as 2018, but since then pytorch has seen a huge rise in popularity, atl least in academic works.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If I had to guess why, it probably has to do with complexity difference. </a:t>
            </a:r>
            <a:r>
              <a:rPr lang="en"/>
              <a:t>Implementing</a:t>
            </a:r>
            <a:r>
              <a:rPr lang="en"/>
              <a:t> something in pytorch is </a:t>
            </a:r>
            <a:r>
              <a:rPr lang="en"/>
              <a:t>usually</a:t>
            </a:r>
            <a:r>
              <a:rPr lang="en"/>
              <a:t> just way more straightforward than tensorflow, which was at times perhaps overengineered. The Keras api is Tensorflow’s attempt to fix this, but when things go wrong, one often ends up debugging in Tensorflow’s execution graph which is just a nightmare.</a:t>
            </a:r>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a40e2d3e4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a40e2d3e4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also possible to write neural networks in pure Python or even better, pure C (with GPU acceleration via CUDA), but there’s no reason to do this, unless you have some very specific reason.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a40e2d3e4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a40e2d3e4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Such as we had in this paper, where we wanted to exactly reproduce the results from a prior work and the code was implemented in Darknet.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If you do go this route, you’ll probably need to do a bunch of things manually, like calculating gradients for backprop by hand, which is painful and wholly unnecessary with so many good autograd libraries available today.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9bbbb0b48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9bbbb0b48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It turns out that way back in 1989, </a:t>
            </a:r>
            <a:r>
              <a:rPr lang="en">
                <a:solidFill>
                  <a:schemeClr val="dk1"/>
                </a:solidFill>
              </a:rPr>
              <a:t>Dean Pomerleau at CMU, had an answer to this exact question. The answer was </a:t>
            </a:r>
            <a:r>
              <a:rPr lang="en">
                <a:solidFill>
                  <a:schemeClr val="dk1"/>
                </a:solidFill>
              </a:rPr>
              <a:t>ALVINN: “An Autonomous Land Vehicle in a Neural Network”</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9db3103d0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9db3103d0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a:t>Q-learning is a model-free</a:t>
            </a:r>
            <a:r>
              <a:rPr lang="en"/>
              <a:t> reinforcement learning algorithm to learn quality of actions telling an agent what action to take under what circumstances.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value function in Q-learning as an action value function.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It does not require a model (hence the connotation "model-free") of the environment, and it can handle problems with stochastic transitions and rewards, without requiring adaptations.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quality of astate-action combination is calculated  as Q or “quality”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Updates to Q are made via the bellman equations, which are a set of equations which decompose the value function into the immediate reward plus the discounted future values.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9bbbb0b48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9bbbb0b48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Dean did was collect and label 1200 images in simulation. Using these labeled images and backprop, they trained a neural network to steer their van, achieving 90% accuracy in simulation. They also tried in the woods under similar lighting conditions at ½ meter per second, which is just over 1 mile per hour, making it a total of 400 meters.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was a fantastic work, but 90% accuracy, that’s just not going to cut it. Imagine if you turned the wrong direction 1 out of every 10 times. That would equate to multiple crashes every time you went somewhere in your car.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Fortunately, much progress has been made since Dean’s work.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9bbbb0b482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9bbbb0b482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Waymo just made their fully autonomous self driving service available to the general public in Arizona.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make this possible they have an insane amount of labeled data they have trained their algorithms on. A small, I’m not sure how small, but a fraction of their dataset is available under their open data program. In this subset of their data are almost 2000, 20 second segments of real, labeled data at 10 hz, so that’s almost a ½ million datapoints with 5 lidars and 5 cameras at each point. Then each datapoint has labels for 4 classes: vehicles, pedestrians, cyclist and signs. Then each label has bounding box information in all the lidar and image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this talk is not about self driving cars. What I want you to take away from this is the order of magnitude difference in labeled data between 1989 supervised self driving methods and today’s supervised self driving methods.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this really points to is the amount of effort required to make a supervised learning system work in the real world</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gif"/><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lilianweng.github.io/lil-log/2018/02/19/a-long-peek-into-reinforcement-learning.html#key-concepts" TargetMode="Externa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lilianweng.github.io/lil-log/2018/02/19/a-long-peek-into-reinforcement-learning.html#key-concept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lilianweng.github.io/lil-log/2018/02/19/a-long-peek-into-reinforcement-learning.html#key-concept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hyperlink" Target="https://lilianweng.github.io/lil-log/2018/01/23/the-multi-armed-bandit-problem-and-its-solutions.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lilianweng.github.io/lil-log/2018/01/23/the-multi-armed-bandit-problem-and-its-solutions.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lilianweng.github.io/lil-log/2018/01/23/the-multi-armed-bandit-problem-and-its-solutions.html" TargetMode="External"/><Relationship Id="rId4" Type="http://schemas.openxmlformats.org/officeDocument/2006/relationships/hyperlink" Target="http://drive.google.com/file/d/1oPJeqK4cgUjBZTGb4DumAST4h0yZorTC/view" TargetMode="External"/><Relationship Id="rId5"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www.youtube.com/watch?v=8tq1C8spV_g" TargetMode="External"/><Relationship Id="rId4"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1.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youtube.com/watch?v=iaF43Ze1oeI" TargetMode="External"/><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4.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2.pn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0.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youtube.com/watch?v=46wjA6dqxOM" TargetMode="Externa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9.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TNUHjb5fbqs" TargetMode="External"/><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www.youtube.com/watch?v=kmMQ4euVV1w" TargetMode="External"/><Relationship Id="rId4" Type="http://schemas.openxmlformats.org/officeDocument/2006/relationships/image" Target="../media/image35.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38.png"/><Relationship Id="rId7"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8.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youtube.com/watch?v=2KMAAmkz9go" TargetMode="External"/><Relationship Id="rId4"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www.youtube.com/watch?v=Hy_TNtHex2w" TargetMode="Externa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82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DeepRL for NLP</a:t>
            </a:r>
            <a:endParaRPr/>
          </a:p>
        </p:txBody>
      </p:sp>
      <p:sp>
        <p:nvSpPr>
          <p:cNvPr id="55" name="Google Shape;55;p13"/>
          <p:cNvSpPr txBox="1"/>
          <p:nvPr>
            <p:ph idx="1" type="subTitle"/>
          </p:nvPr>
        </p:nvSpPr>
        <p:spPr>
          <a:xfrm>
            <a:off x="311700" y="2549775"/>
            <a:ext cx="8520600" cy="107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ANLP 2020</a:t>
            </a:r>
            <a:endParaRPr/>
          </a:p>
          <a:p>
            <a:pPr indent="0" lvl="0" marL="0" rtl="0" algn="ctr">
              <a:spcBef>
                <a:spcPts val="0"/>
              </a:spcBef>
              <a:spcAft>
                <a:spcPts val="0"/>
              </a:spcAft>
              <a:buNone/>
            </a:pPr>
            <a:r>
              <a:t/>
            </a:r>
            <a:endParaRPr sz="1600"/>
          </a:p>
          <a:p>
            <a:pPr indent="0" lvl="0" marL="0" rtl="0" algn="ctr">
              <a:spcBef>
                <a:spcPts val="0"/>
              </a:spcBef>
              <a:spcAft>
                <a:spcPts val="0"/>
              </a:spcAft>
              <a:buNone/>
            </a:pPr>
            <a:r>
              <a:rPr lang="en" sz="1600"/>
              <a:t>Nathan Tsoi</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sp>
        <p:nvSpPr>
          <p:cNvPr id="115" name="Google Shape;11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b="1" lang="en" sz="2200"/>
              <a:t>Supervised</a:t>
            </a:r>
            <a:r>
              <a:rPr lang="en" sz="2200"/>
              <a:t> learning</a:t>
            </a:r>
            <a:endParaRPr sz="2200"/>
          </a:p>
          <a:p>
            <a:pPr indent="-368300" lvl="1" marL="914400" rtl="0" algn="l">
              <a:lnSpc>
                <a:spcPct val="115000"/>
              </a:lnSpc>
              <a:spcBef>
                <a:spcPts val="0"/>
              </a:spcBef>
              <a:spcAft>
                <a:spcPts val="0"/>
              </a:spcAft>
              <a:buSzPts val="2200"/>
              <a:buChar char="-"/>
            </a:pPr>
            <a:r>
              <a:rPr lang="en" sz="2200"/>
              <a:t>Goal: learn to generalize</a:t>
            </a:r>
            <a:endParaRPr sz="2200"/>
          </a:p>
          <a:p>
            <a:pPr indent="-368300" lvl="0" marL="457200" rtl="0" algn="l">
              <a:lnSpc>
                <a:spcPct val="115000"/>
              </a:lnSpc>
              <a:spcBef>
                <a:spcPts val="0"/>
              </a:spcBef>
              <a:spcAft>
                <a:spcPts val="0"/>
              </a:spcAft>
              <a:buSzPts val="2200"/>
              <a:buChar char="-"/>
            </a:pPr>
            <a:r>
              <a:rPr b="1" lang="en" sz="2200"/>
              <a:t>Unsupervised</a:t>
            </a:r>
            <a:r>
              <a:rPr lang="en" sz="2200"/>
              <a:t> learning</a:t>
            </a:r>
            <a:endParaRPr sz="2200"/>
          </a:p>
          <a:p>
            <a:pPr indent="-368300" lvl="1" marL="914400" rtl="0" algn="l">
              <a:lnSpc>
                <a:spcPct val="115000"/>
              </a:lnSpc>
              <a:spcBef>
                <a:spcPts val="0"/>
              </a:spcBef>
              <a:spcAft>
                <a:spcPts val="0"/>
              </a:spcAft>
              <a:buSzPts val="2200"/>
              <a:buChar char="-"/>
            </a:pPr>
            <a:r>
              <a:rPr lang="en" sz="2200"/>
              <a:t>Goal: find hidden structure</a:t>
            </a:r>
            <a:endParaRPr sz="2200"/>
          </a:p>
          <a:p>
            <a:pPr indent="-368300" lvl="0" marL="457200" rtl="0" algn="l">
              <a:lnSpc>
                <a:spcPct val="115000"/>
              </a:lnSpc>
              <a:spcBef>
                <a:spcPts val="0"/>
              </a:spcBef>
              <a:spcAft>
                <a:spcPts val="0"/>
              </a:spcAft>
              <a:buSzPts val="2200"/>
              <a:buChar char="-"/>
            </a:pPr>
            <a:r>
              <a:rPr b="1" lang="en" sz="2200"/>
              <a:t>RL</a:t>
            </a:r>
            <a:endParaRPr b="1" sz="2200"/>
          </a:p>
          <a:p>
            <a:pPr indent="-368300" lvl="1" marL="914400" rtl="0" algn="l">
              <a:lnSpc>
                <a:spcPct val="115000"/>
              </a:lnSpc>
              <a:spcBef>
                <a:spcPts val="0"/>
              </a:spcBef>
              <a:spcAft>
                <a:spcPts val="0"/>
              </a:spcAft>
              <a:buSzPts val="2200"/>
              <a:buChar char="-"/>
            </a:pPr>
            <a:r>
              <a:rPr lang="en" sz="2200"/>
              <a:t>Goal: maximize reward signal</a:t>
            </a:r>
            <a:endParaRPr sz="2200"/>
          </a:p>
          <a:p>
            <a:pPr indent="-368300" lvl="1" marL="914400" rtl="0" algn="l">
              <a:lnSpc>
                <a:spcPct val="115000"/>
              </a:lnSpc>
              <a:spcBef>
                <a:spcPts val="0"/>
              </a:spcBef>
              <a:spcAft>
                <a:spcPts val="0"/>
              </a:spcAft>
              <a:buSzPts val="2200"/>
              <a:buChar char="-"/>
            </a:pPr>
            <a:r>
              <a:rPr lang="en" sz="2200"/>
              <a:t>Whole problem vs. subproblem</a:t>
            </a:r>
            <a:endParaRPr sz="2200"/>
          </a:p>
          <a:p>
            <a:pPr indent="0" lvl="0" marL="0" rtl="0" algn="l">
              <a:spcBef>
                <a:spcPts val="1600"/>
              </a:spcBef>
              <a:spcAft>
                <a:spcPts val="1600"/>
              </a:spcAft>
              <a:buNone/>
            </a:pPr>
            <a:r>
              <a:t/>
            </a:r>
            <a:endParaRPr/>
          </a:p>
        </p:txBody>
      </p:sp>
      <p:sp>
        <p:nvSpPr>
          <p:cNvPr id="116" name="Google Shape;116;p22"/>
          <p:cNvSpPr txBox="1"/>
          <p:nvPr/>
        </p:nvSpPr>
        <p:spPr>
          <a:xfrm>
            <a:off x="0" y="4736300"/>
            <a:ext cx="9144000" cy="407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800">
                <a:solidFill>
                  <a:schemeClr val="dk2"/>
                </a:solidFill>
              </a:rPr>
              <a:t>Reinforcement learning: An introduction. Sutton &amp; Barto</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sp>
        <p:nvSpPr>
          <p:cNvPr id="122" name="Google Shape;122;p23"/>
          <p:cNvSpPr txBox="1"/>
          <p:nvPr/>
        </p:nvSpPr>
        <p:spPr>
          <a:xfrm>
            <a:off x="0" y="4736300"/>
            <a:ext cx="9144000" cy="407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800">
                <a:solidFill>
                  <a:schemeClr val="dk2"/>
                </a:solidFill>
              </a:rPr>
              <a:t>http://karpathy.github.io/2016/05/31/rl/</a:t>
            </a:r>
            <a:endParaRPr sz="1800">
              <a:solidFill>
                <a:schemeClr val="dk2"/>
              </a:solidFill>
            </a:endParaRPr>
          </a:p>
          <a:p>
            <a:pPr indent="0" lvl="0" marL="0" rtl="0" algn="l">
              <a:spcBef>
                <a:spcPts val="1600"/>
              </a:spcBef>
              <a:spcAft>
                <a:spcPts val="0"/>
              </a:spcAft>
              <a:buNone/>
            </a:pPr>
            <a:r>
              <a:t/>
            </a:r>
            <a:endParaRPr/>
          </a:p>
        </p:txBody>
      </p:sp>
      <p:pic>
        <p:nvPicPr>
          <p:cNvPr id="123" name="Google Shape;123;p23"/>
          <p:cNvPicPr preferRelativeResize="0"/>
          <p:nvPr/>
        </p:nvPicPr>
        <p:blipFill>
          <a:blip r:embed="rId3">
            <a:alphaModFix/>
          </a:blip>
          <a:stretch>
            <a:fillRect/>
          </a:stretch>
        </p:blipFill>
        <p:spPr>
          <a:xfrm>
            <a:off x="2752725" y="1895925"/>
            <a:ext cx="3638550" cy="1962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sp>
        <p:nvSpPr>
          <p:cNvPr id="129" name="Google Shape;129;p24"/>
          <p:cNvSpPr txBox="1"/>
          <p:nvPr/>
        </p:nvSpPr>
        <p:spPr>
          <a:xfrm>
            <a:off x="0" y="4736300"/>
            <a:ext cx="9144000" cy="407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800">
                <a:solidFill>
                  <a:schemeClr val="dk2"/>
                </a:solidFill>
              </a:rPr>
              <a:t>http://karpathy.github.io/2016/05/31/rl/</a:t>
            </a:r>
            <a:endParaRPr sz="1800">
              <a:solidFill>
                <a:schemeClr val="dk2"/>
              </a:solidFill>
            </a:endParaRPr>
          </a:p>
          <a:p>
            <a:pPr indent="0" lvl="0" marL="0" rtl="0" algn="l">
              <a:spcBef>
                <a:spcPts val="1600"/>
              </a:spcBef>
              <a:spcAft>
                <a:spcPts val="0"/>
              </a:spcAft>
              <a:buNone/>
            </a:pPr>
            <a:r>
              <a:t/>
            </a:r>
            <a:endParaRPr/>
          </a:p>
        </p:txBody>
      </p:sp>
      <p:pic>
        <p:nvPicPr>
          <p:cNvPr id="130" name="Google Shape;130;p24"/>
          <p:cNvPicPr preferRelativeResize="0"/>
          <p:nvPr/>
        </p:nvPicPr>
        <p:blipFill>
          <a:blip r:embed="rId3">
            <a:alphaModFix/>
          </a:blip>
          <a:stretch>
            <a:fillRect/>
          </a:stretch>
        </p:blipFill>
        <p:spPr>
          <a:xfrm>
            <a:off x="750150" y="1895925"/>
            <a:ext cx="3638550" cy="1962150"/>
          </a:xfrm>
          <a:prstGeom prst="rect">
            <a:avLst/>
          </a:prstGeom>
          <a:noFill/>
          <a:ln>
            <a:noFill/>
          </a:ln>
        </p:spPr>
      </p:pic>
      <p:pic>
        <p:nvPicPr>
          <p:cNvPr id="131" name="Google Shape;131;p24"/>
          <p:cNvPicPr preferRelativeResize="0"/>
          <p:nvPr/>
        </p:nvPicPr>
        <p:blipFill>
          <a:blip r:embed="rId4">
            <a:alphaModFix/>
          </a:blip>
          <a:stretch>
            <a:fillRect/>
          </a:stretch>
        </p:blipFill>
        <p:spPr>
          <a:xfrm>
            <a:off x="4905375" y="1170125"/>
            <a:ext cx="4086226" cy="32689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sp>
        <p:nvSpPr>
          <p:cNvPr id="137" name="Google Shape;13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0"/>
              </a:spcBef>
              <a:spcAft>
                <a:spcPts val="0"/>
              </a:spcAft>
              <a:buSzPts val="2200"/>
              <a:buChar char="-"/>
            </a:pPr>
            <a:r>
              <a:rPr lang="en" sz="2200"/>
              <a:t>C</a:t>
            </a:r>
            <a:r>
              <a:rPr lang="en" sz="2200"/>
              <a:t>losed-loop</a:t>
            </a:r>
            <a:endParaRPr sz="2200"/>
          </a:p>
          <a:p>
            <a:pPr indent="-368300" lvl="0" marL="457200" rtl="0" algn="l">
              <a:lnSpc>
                <a:spcPct val="150000"/>
              </a:lnSpc>
              <a:spcBef>
                <a:spcPts val="0"/>
              </a:spcBef>
              <a:spcAft>
                <a:spcPts val="0"/>
              </a:spcAft>
              <a:buSzPts val="2200"/>
              <a:buChar char="-"/>
            </a:pPr>
            <a:r>
              <a:rPr lang="en" sz="2200"/>
              <a:t>No instructions of which action to take</a:t>
            </a:r>
            <a:endParaRPr sz="2200"/>
          </a:p>
          <a:p>
            <a:pPr indent="-368300" lvl="0" marL="457200" rtl="0" algn="l">
              <a:lnSpc>
                <a:spcPct val="150000"/>
              </a:lnSpc>
              <a:spcBef>
                <a:spcPts val="0"/>
              </a:spcBef>
              <a:spcAft>
                <a:spcPts val="0"/>
              </a:spcAft>
              <a:buSzPts val="2200"/>
              <a:buChar char="-"/>
            </a:pPr>
            <a:r>
              <a:rPr lang="en" sz="2200"/>
              <a:t>Consequences of actions play out over extended time periods</a:t>
            </a:r>
            <a:endParaRPr sz="22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138" name="Google Shape;138;p25"/>
          <p:cNvSpPr txBox="1"/>
          <p:nvPr/>
        </p:nvSpPr>
        <p:spPr>
          <a:xfrm>
            <a:off x="0" y="4736300"/>
            <a:ext cx="9144000" cy="407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2"/>
                </a:solidFill>
              </a:rPr>
              <a:t>Reinforcement learning: An introduction. Sutton &amp; Barto</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Reinforcement learning is supervised learning on optimized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44" name="Google Shape;144;p26"/>
          <p:cNvSpPr txBox="1"/>
          <p:nvPr>
            <p:ph idx="1" type="body"/>
          </p:nvPr>
        </p:nvSpPr>
        <p:spPr>
          <a:xfrm>
            <a:off x="311700" y="1583525"/>
            <a:ext cx="8520600" cy="29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b="1" lang="en"/>
              <a:t>RL</a:t>
            </a:r>
            <a:r>
              <a:rPr lang="en"/>
              <a:t> might be viewed as a joint </a:t>
            </a:r>
            <a:r>
              <a:rPr b="1" lang="en"/>
              <a:t>optimization problem over</a:t>
            </a:r>
            <a:r>
              <a:rPr lang="en"/>
              <a:t> both the </a:t>
            </a:r>
            <a:r>
              <a:rPr b="1" lang="en"/>
              <a:t>policy</a:t>
            </a:r>
            <a:r>
              <a:rPr lang="en"/>
              <a:t> and the </a:t>
            </a:r>
            <a:r>
              <a:rPr b="1" lang="en"/>
              <a:t>data</a:t>
            </a:r>
            <a:r>
              <a:rPr lang="en"/>
              <a:t>. Seen from this supervised learning perspective, many </a:t>
            </a:r>
            <a:r>
              <a:rPr b="1" lang="en"/>
              <a:t>RL algorithms</a:t>
            </a:r>
            <a:r>
              <a:rPr lang="en"/>
              <a:t> can be viewed as alternating between</a:t>
            </a:r>
            <a:r>
              <a:rPr b="1" lang="en"/>
              <a:t> </a:t>
            </a:r>
            <a:r>
              <a:rPr b="1" lang="en" sz="2800"/>
              <a:t>finding good data</a:t>
            </a:r>
            <a:r>
              <a:rPr lang="en"/>
              <a:t> and doing supervised</a:t>
            </a:r>
            <a:r>
              <a:rPr b="1" lang="en"/>
              <a:t> </a:t>
            </a:r>
            <a:r>
              <a:rPr b="1" lang="en" sz="2800"/>
              <a:t>learning on that data</a:t>
            </a:r>
            <a:r>
              <a:rPr lang="en"/>
              <a:t>.”</a:t>
            </a:r>
            <a:endParaRPr/>
          </a:p>
          <a:p>
            <a:pPr indent="-342900" lvl="0" marL="457200" rtl="0" algn="l">
              <a:spcBef>
                <a:spcPts val="1600"/>
              </a:spcBef>
              <a:spcAft>
                <a:spcPts val="0"/>
              </a:spcAft>
              <a:buSzPts val="1800"/>
              <a:buChar char="-"/>
            </a:pPr>
            <a:r>
              <a:rPr lang="en"/>
              <a:t>Ben Eysenbach and Aviral Kumar and Abhishek Gupta    Oct 13, 2020</a:t>
            </a:r>
            <a:endParaRPr/>
          </a:p>
        </p:txBody>
      </p:sp>
      <p:sp>
        <p:nvSpPr>
          <p:cNvPr id="145" name="Google Shape;145;p26"/>
          <p:cNvSpPr txBox="1"/>
          <p:nvPr/>
        </p:nvSpPr>
        <p:spPr>
          <a:xfrm>
            <a:off x="0" y="4800600"/>
            <a:ext cx="9144000" cy="342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CCCCCC"/>
                </a:solidFill>
              </a:rPr>
              <a:t>https://bair.berkeley.edu/blog/2020/10/13/supervised-rl/</a:t>
            </a:r>
            <a:endParaRPr sz="1000">
              <a:solidFill>
                <a:srgbClr val="CCCCCC"/>
              </a:solidFill>
            </a:endParaRPr>
          </a:p>
        </p:txBody>
      </p:sp>
      <p:pic>
        <p:nvPicPr>
          <p:cNvPr id="146" name="Google Shape;146;p26"/>
          <p:cNvPicPr preferRelativeResize="0"/>
          <p:nvPr/>
        </p:nvPicPr>
        <p:blipFill>
          <a:blip r:embed="rId3">
            <a:alphaModFix/>
          </a:blip>
          <a:stretch>
            <a:fillRect/>
          </a:stretch>
        </p:blipFill>
        <p:spPr>
          <a:xfrm>
            <a:off x="0" y="3983899"/>
            <a:ext cx="2805550" cy="1159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Limits of RL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2" name="Google Shape;152;p27"/>
          <p:cNvSpPr txBox="1"/>
          <p:nvPr/>
        </p:nvSpPr>
        <p:spPr>
          <a:xfrm>
            <a:off x="0" y="4800600"/>
            <a:ext cx="9144000" cy="342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CCCCCC"/>
                </a:solidFill>
              </a:rPr>
              <a:t>https://philpapers.org/archive/ALETAT-12.pdf</a:t>
            </a:r>
            <a:endParaRPr sz="1000">
              <a:solidFill>
                <a:srgbClr val="CCCCCC"/>
              </a:solidFill>
            </a:endParaRPr>
          </a:p>
        </p:txBody>
      </p:sp>
      <p:pic>
        <p:nvPicPr>
          <p:cNvPr id="153" name="Google Shape;153;p27"/>
          <p:cNvPicPr preferRelativeResize="0"/>
          <p:nvPr/>
        </p:nvPicPr>
        <p:blipFill>
          <a:blip r:embed="rId3">
            <a:alphaModFix/>
          </a:blip>
          <a:stretch>
            <a:fillRect/>
          </a:stretch>
        </p:blipFill>
        <p:spPr>
          <a:xfrm>
            <a:off x="1818150" y="1170125"/>
            <a:ext cx="5507696" cy="34780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pic>
        <p:nvPicPr>
          <p:cNvPr id="159" name="Google Shape;159;p28"/>
          <p:cNvPicPr preferRelativeResize="0"/>
          <p:nvPr/>
        </p:nvPicPr>
        <p:blipFill>
          <a:blip r:embed="rId3">
            <a:alphaModFix/>
          </a:blip>
          <a:stretch>
            <a:fillRect/>
          </a:stretch>
        </p:blipFill>
        <p:spPr>
          <a:xfrm>
            <a:off x="152400" y="1170125"/>
            <a:ext cx="8839199" cy="3195905"/>
          </a:xfrm>
          <a:prstGeom prst="rect">
            <a:avLst/>
          </a:prstGeom>
          <a:noFill/>
          <a:ln>
            <a:noFill/>
          </a:ln>
        </p:spPr>
      </p:pic>
      <p:sp>
        <p:nvSpPr>
          <p:cNvPr id="160" name="Google Shape;160;p28"/>
          <p:cNvSpPr txBox="1"/>
          <p:nvPr/>
        </p:nvSpPr>
        <p:spPr>
          <a:xfrm>
            <a:off x="0" y="4800600"/>
            <a:ext cx="9144000" cy="342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CCCCCC"/>
                </a:solidFill>
              </a:rPr>
              <a:t>Lilian Weng, David Silver, https://youtu.be/2pWv7GOvuf0</a:t>
            </a:r>
            <a:endParaRPr sz="1000">
              <a:solidFill>
                <a:srgbClr val="CCCCCC"/>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sp>
        <p:nvSpPr>
          <p:cNvPr id="166" name="Google Shape;166;p29"/>
          <p:cNvSpPr txBox="1"/>
          <p:nvPr>
            <p:ph idx="1" type="body"/>
          </p:nvPr>
        </p:nvSpPr>
        <p:spPr>
          <a:xfrm>
            <a:off x="311700" y="1152475"/>
            <a:ext cx="4260300" cy="16626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lang="en" sz="2200"/>
              <a:t>3 Main Tasks:</a:t>
            </a:r>
            <a:endParaRPr sz="2200"/>
          </a:p>
          <a:p>
            <a:pPr indent="-368300" lvl="1" marL="914400" rtl="0" algn="l">
              <a:lnSpc>
                <a:spcPct val="115000"/>
              </a:lnSpc>
              <a:spcBef>
                <a:spcPts val="0"/>
              </a:spcBef>
              <a:spcAft>
                <a:spcPts val="0"/>
              </a:spcAft>
              <a:buSzPts val="2200"/>
              <a:buChar char="-"/>
            </a:pPr>
            <a:r>
              <a:rPr lang="en" sz="2200"/>
              <a:t>Sensing</a:t>
            </a:r>
            <a:endParaRPr sz="2200"/>
          </a:p>
          <a:p>
            <a:pPr indent="-368300" lvl="1" marL="914400" rtl="0" algn="l">
              <a:lnSpc>
                <a:spcPct val="115000"/>
              </a:lnSpc>
              <a:spcBef>
                <a:spcPts val="0"/>
              </a:spcBef>
              <a:spcAft>
                <a:spcPts val="0"/>
              </a:spcAft>
              <a:buSzPts val="2200"/>
              <a:buChar char="-"/>
            </a:pPr>
            <a:r>
              <a:rPr lang="en" sz="2200"/>
              <a:t>Action</a:t>
            </a:r>
            <a:endParaRPr sz="2200"/>
          </a:p>
          <a:p>
            <a:pPr indent="-368300" lvl="1" marL="914400" rtl="0" algn="l">
              <a:lnSpc>
                <a:spcPct val="115000"/>
              </a:lnSpc>
              <a:spcBef>
                <a:spcPts val="0"/>
              </a:spcBef>
              <a:spcAft>
                <a:spcPts val="0"/>
              </a:spcAft>
              <a:buSzPts val="2200"/>
              <a:buChar char="-"/>
            </a:pPr>
            <a:r>
              <a:rPr lang="en" sz="2200"/>
              <a:t>Goal</a:t>
            </a:r>
            <a:endParaRPr sz="2200"/>
          </a:p>
          <a:p>
            <a:pPr indent="0" lvl="0" marL="0" rtl="0" algn="l">
              <a:spcBef>
                <a:spcPts val="1600"/>
              </a:spcBef>
              <a:spcAft>
                <a:spcPts val="1600"/>
              </a:spcAft>
              <a:buNone/>
            </a:pPr>
            <a:r>
              <a:t/>
            </a:r>
            <a:endParaRPr/>
          </a:p>
        </p:txBody>
      </p:sp>
      <p:sp>
        <p:nvSpPr>
          <p:cNvPr id="167" name="Google Shape;167;p29"/>
          <p:cNvSpPr txBox="1"/>
          <p:nvPr/>
        </p:nvSpPr>
        <p:spPr>
          <a:xfrm>
            <a:off x="0" y="4736300"/>
            <a:ext cx="9144000" cy="407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800">
                <a:solidFill>
                  <a:schemeClr val="dk2"/>
                </a:solidFill>
              </a:rPr>
              <a:t>Reinforcement learning: An introduction. Sutton &amp; Barto</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sp>
        <p:nvSpPr>
          <p:cNvPr id="173" name="Google Shape;173;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lang="en" sz="2200"/>
              <a:t>6 Key Elements:</a:t>
            </a:r>
            <a:endParaRPr sz="2200"/>
          </a:p>
          <a:p>
            <a:pPr indent="-368300" lvl="1" marL="914400" rtl="0" algn="l">
              <a:lnSpc>
                <a:spcPct val="115000"/>
              </a:lnSpc>
              <a:spcBef>
                <a:spcPts val="0"/>
              </a:spcBef>
              <a:spcAft>
                <a:spcPts val="0"/>
              </a:spcAft>
              <a:buSzPts val="2200"/>
              <a:buChar char="-"/>
            </a:pPr>
            <a:r>
              <a:rPr lang="en" sz="2200"/>
              <a:t>Agent</a:t>
            </a:r>
            <a:endParaRPr sz="2200"/>
          </a:p>
          <a:p>
            <a:pPr indent="-368300" lvl="1" marL="914400" rtl="0" algn="l">
              <a:lnSpc>
                <a:spcPct val="115000"/>
              </a:lnSpc>
              <a:spcBef>
                <a:spcPts val="0"/>
              </a:spcBef>
              <a:spcAft>
                <a:spcPts val="0"/>
              </a:spcAft>
              <a:buSzPts val="2200"/>
              <a:buChar char="-"/>
            </a:pPr>
            <a:r>
              <a:rPr lang="en" sz="2200"/>
              <a:t>Environment</a:t>
            </a:r>
            <a:endParaRPr sz="2200"/>
          </a:p>
          <a:p>
            <a:pPr indent="-368300" lvl="1" marL="914400" rtl="0" algn="l">
              <a:lnSpc>
                <a:spcPct val="115000"/>
              </a:lnSpc>
              <a:spcBef>
                <a:spcPts val="0"/>
              </a:spcBef>
              <a:spcAft>
                <a:spcPts val="0"/>
              </a:spcAft>
              <a:buSzPts val="2200"/>
              <a:buChar char="-"/>
            </a:pPr>
            <a:r>
              <a:rPr lang="en" sz="2200"/>
              <a:t>Policy (π)</a:t>
            </a:r>
            <a:endParaRPr sz="2200"/>
          </a:p>
          <a:p>
            <a:pPr indent="-368300" lvl="1" marL="914400" rtl="0" algn="l">
              <a:lnSpc>
                <a:spcPct val="115000"/>
              </a:lnSpc>
              <a:spcBef>
                <a:spcPts val="0"/>
              </a:spcBef>
              <a:spcAft>
                <a:spcPts val="0"/>
              </a:spcAft>
              <a:buSzPts val="2200"/>
              <a:buChar char="-"/>
            </a:pPr>
            <a:r>
              <a:rPr lang="en" sz="2200"/>
              <a:t>Reward Signal</a:t>
            </a:r>
            <a:endParaRPr sz="2200"/>
          </a:p>
          <a:p>
            <a:pPr indent="-368300" lvl="1" marL="914400" rtl="0" algn="l">
              <a:lnSpc>
                <a:spcPct val="115000"/>
              </a:lnSpc>
              <a:spcBef>
                <a:spcPts val="0"/>
              </a:spcBef>
              <a:spcAft>
                <a:spcPts val="0"/>
              </a:spcAft>
              <a:buSzPts val="2200"/>
              <a:buChar char="-"/>
            </a:pPr>
            <a:r>
              <a:rPr lang="en" sz="2200"/>
              <a:t>Value Function</a:t>
            </a:r>
            <a:endParaRPr sz="2200"/>
          </a:p>
          <a:p>
            <a:pPr indent="-368300" lvl="1" marL="914400" rtl="0" algn="l">
              <a:lnSpc>
                <a:spcPct val="115000"/>
              </a:lnSpc>
              <a:spcBef>
                <a:spcPts val="0"/>
              </a:spcBef>
              <a:spcAft>
                <a:spcPts val="0"/>
              </a:spcAft>
              <a:buSzPts val="2200"/>
              <a:buChar char="-"/>
            </a:pPr>
            <a:r>
              <a:rPr lang="en" sz="2200"/>
              <a:t>Model of the Environment (known or unknown)</a:t>
            </a:r>
            <a:endParaRPr sz="2200"/>
          </a:p>
          <a:p>
            <a:pPr indent="0" lvl="0" marL="0" rtl="0" algn="l">
              <a:spcBef>
                <a:spcPts val="1600"/>
              </a:spcBef>
              <a:spcAft>
                <a:spcPts val="1600"/>
              </a:spcAft>
              <a:buNone/>
            </a:pPr>
            <a:r>
              <a:t/>
            </a:r>
            <a:endParaRPr/>
          </a:p>
        </p:txBody>
      </p:sp>
      <p:sp>
        <p:nvSpPr>
          <p:cNvPr id="174" name="Google Shape;174;p30"/>
          <p:cNvSpPr txBox="1"/>
          <p:nvPr/>
        </p:nvSpPr>
        <p:spPr>
          <a:xfrm>
            <a:off x="0" y="4736300"/>
            <a:ext cx="9144000" cy="407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800">
                <a:solidFill>
                  <a:schemeClr val="dk2"/>
                </a:solidFill>
              </a:rPr>
              <a:t>Reinforcement learning: An introduction. Sutton &amp; Barto</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sp>
        <p:nvSpPr>
          <p:cNvPr id="180" name="Google Shape;180;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t>Formalized as an optimal control problem on a Markov Decision Process (MDP), a tuple of </a:t>
            </a:r>
            <a:r>
              <a:rPr lang="en" sz="2200"/>
              <a:t>(S, A, P, R, 𝛾)</a:t>
            </a:r>
            <a:endParaRPr sz="2200"/>
          </a:p>
          <a:p>
            <a:pPr indent="0" lvl="0" marL="0" rtl="0" algn="l">
              <a:lnSpc>
                <a:spcPct val="115000"/>
              </a:lnSpc>
              <a:spcBef>
                <a:spcPts val="1600"/>
              </a:spcBef>
              <a:spcAft>
                <a:spcPts val="0"/>
              </a:spcAft>
              <a:buNone/>
            </a:pPr>
            <a:r>
              <a:rPr lang="en" sz="2200"/>
              <a:t>Markov Property:</a:t>
            </a:r>
            <a:endParaRPr sz="2200"/>
          </a:p>
          <a:p>
            <a:pPr indent="0" lvl="0" marL="0" rtl="0" algn="ctr">
              <a:lnSpc>
                <a:spcPct val="115000"/>
              </a:lnSpc>
              <a:spcBef>
                <a:spcPts val="1600"/>
              </a:spcBef>
              <a:spcAft>
                <a:spcPts val="1600"/>
              </a:spcAft>
              <a:buNone/>
            </a:pPr>
            <a:r>
              <a:rPr lang="en" sz="2200"/>
              <a:t>“The future is independent of the past given the present.”</a:t>
            </a:r>
            <a:endParaRPr/>
          </a:p>
        </p:txBody>
      </p:sp>
      <p:sp>
        <p:nvSpPr>
          <p:cNvPr id="181" name="Google Shape;181;p31"/>
          <p:cNvSpPr txBox="1"/>
          <p:nvPr/>
        </p:nvSpPr>
        <p:spPr>
          <a:xfrm>
            <a:off x="0" y="4736300"/>
            <a:ext cx="9144000" cy="407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800">
                <a:solidFill>
                  <a:schemeClr val="dk2"/>
                </a:solidFill>
              </a:rPr>
              <a:t>Reinforcement learning: An introduction. Sutton &amp; Barto</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Discussion Questions</a:t>
            </a:r>
            <a:endParaRPr/>
          </a:p>
          <a:p>
            <a:pPr indent="-342900" lvl="0" marL="457200" rtl="0" algn="l">
              <a:spcBef>
                <a:spcPts val="0"/>
              </a:spcBef>
              <a:spcAft>
                <a:spcPts val="0"/>
              </a:spcAft>
              <a:buSzPts val="1800"/>
              <a:buChar char="-"/>
            </a:pPr>
            <a:r>
              <a:rPr lang="en"/>
              <a:t>Motivation</a:t>
            </a:r>
            <a:endParaRPr/>
          </a:p>
          <a:p>
            <a:pPr indent="-342900" lvl="0" marL="457200" rtl="0" algn="l">
              <a:spcBef>
                <a:spcPts val="0"/>
              </a:spcBef>
              <a:spcAft>
                <a:spcPts val="0"/>
              </a:spcAft>
              <a:buSzPts val="1800"/>
              <a:buChar char="-"/>
            </a:pPr>
            <a:r>
              <a:rPr lang="en"/>
              <a:t>RL and DeepRL</a:t>
            </a:r>
            <a:endParaRPr/>
          </a:p>
          <a:p>
            <a:pPr indent="-342900" lvl="0" marL="457200" rtl="0" algn="l">
              <a:spcBef>
                <a:spcPts val="0"/>
              </a:spcBef>
              <a:spcAft>
                <a:spcPts val="0"/>
              </a:spcAft>
              <a:buSzPts val="1800"/>
              <a:buChar char="-"/>
            </a:pPr>
            <a:r>
              <a:rPr lang="en"/>
              <a:t>Applications in NLP</a:t>
            </a:r>
            <a:endParaRPr/>
          </a:p>
          <a:p>
            <a:pPr indent="-317500" lvl="1" marL="914400" rtl="0" algn="l">
              <a:spcBef>
                <a:spcPts val="0"/>
              </a:spcBef>
              <a:spcAft>
                <a:spcPts val="0"/>
              </a:spcAft>
              <a:buSzPts val="1400"/>
              <a:buChar char="-"/>
            </a:pPr>
            <a:r>
              <a:rPr lang="en"/>
              <a:t>Das et al., Go for a Walk and Arrive at the Answer: Reasoning Over Paths in Knowledge Bases using Reinforcement Learning</a:t>
            </a:r>
            <a:endParaRPr/>
          </a:p>
          <a:p>
            <a:pPr indent="-317500" lvl="1" marL="914400" rtl="0" algn="l">
              <a:spcBef>
                <a:spcPts val="0"/>
              </a:spcBef>
              <a:spcAft>
                <a:spcPts val="0"/>
              </a:spcAft>
              <a:buSzPts val="1400"/>
              <a:buChar char="-"/>
            </a:pPr>
            <a:r>
              <a:rPr lang="en"/>
              <a:t>Wang et al., Look Before You Leap: Bridging Model-Free and Model-Based Reinforcement Learning for Planned-Ahead Vision-and-Language Navigation</a:t>
            </a:r>
            <a:endParaRPr/>
          </a:p>
          <a:p>
            <a:pPr indent="-317500" lvl="1" marL="914400" rtl="0" algn="l">
              <a:spcBef>
                <a:spcPts val="0"/>
              </a:spcBef>
              <a:spcAft>
                <a:spcPts val="0"/>
              </a:spcAft>
              <a:buSzPts val="1400"/>
              <a:buChar char="-"/>
            </a:pPr>
            <a:r>
              <a:rPr lang="en"/>
              <a:t>Jiang et al., Language as an Abstraction for Hierarchical Deep Reinforcement Learning</a:t>
            </a:r>
            <a:endParaRPr/>
          </a:p>
          <a:p>
            <a:pPr indent="-342900" lvl="0" marL="457200" rtl="0" algn="l">
              <a:spcBef>
                <a:spcPts val="0"/>
              </a:spcBef>
              <a:spcAft>
                <a:spcPts val="0"/>
              </a:spcAft>
              <a:buSzPts val="1800"/>
              <a:buChar char="-"/>
            </a:pPr>
            <a:r>
              <a:rPr lang="en"/>
              <a:t>Discussion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sp>
        <p:nvSpPr>
          <p:cNvPr id="187" name="Google Shape;187;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Model-based or Model-free</a:t>
            </a:r>
            <a:endParaRPr sz="2200"/>
          </a:p>
          <a:p>
            <a:pPr indent="0" lvl="0" marL="0" rtl="0" algn="l">
              <a:spcBef>
                <a:spcPts val="1600"/>
              </a:spcBef>
              <a:spcAft>
                <a:spcPts val="1600"/>
              </a:spcAft>
              <a:buNone/>
            </a:pPr>
            <a:r>
              <a:t/>
            </a:r>
            <a:endParaRPr sz="2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sp>
        <p:nvSpPr>
          <p:cNvPr id="193" name="Google Shape;193;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Off policy vs. On policy</a:t>
            </a:r>
            <a:endParaRPr sz="2200"/>
          </a:p>
          <a:p>
            <a:pPr indent="0" lvl="0" marL="0" rtl="0" algn="l">
              <a:spcBef>
                <a:spcPts val="1600"/>
              </a:spcBef>
              <a:spcAft>
                <a:spcPts val="1600"/>
              </a:spcAft>
              <a:buNone/>
            </a:pPr>
            <a:r>
              <a:t/>
            </a:r>
            <a:endParaRPr sz="2200"/>
          </a:p>
        </p:txBody>
      </p:sp>
      <p:pic>
        <p:nvPicPr>
          <p:cNvPr id="194" name="Google Shape;194;p33"/>
          <p:cNvPicPr preferRelativeResize="0"/>
          <p:nvPr/>
        </p:nvPicPr>
        <p:blipFill>
          <a:blip r:embed="rId3">
            <a:alphaModFix/>
          </a:blip>
          <a:stretch>
            <a:fillRect/>
          </a:stretch>
        </p:blipFill>
        <p:spPr>
          <a:xfrm>
            <a:off x="429313" y="1921250"/>
            <a:ext cx="4104699" cy="2052350"/>
          </a:xfrm>
          <a:prstGeom prst="rect">
            <a:avLst/>
          </a:prstGeom>
          <a:noFill/>
          <a:ln>
            <a:noFill/>
          </a:ln>
        </p:spPr>
      </p:pic>
      <p:pic>
        <p:nvPicPr>
          <p:cNvPr id="195" name="Google Shape;195;p33"/>
          <p:cNvPicPr preferRelativeResize="0"/>
          <p:nvPr/>
        </p:nvPicPr>
        <p:blipFill>
          <a:blip r:embed="rId4">
            <a:alphaModFix/>
          </a:blip>
          <a:stretch>
            <a:fillRect/>
          </a:stretch>
        </p:blipFill>
        <p:spPr>
          <a:xfrm>
            <a:off x="4801043" y="1921246"/>
            <a:ext cx="3913640" cy="2052350"/>
          </a:xfrm>
          <a:prstGeom prst="rect">
            <a:avLst/>
          </a:prstGeom>
          <a:noFill/>
          <a:ln>
            <a:noFill/>
          </a:ln>
        </p:spPr>
      </p:pic>
      <p:sp>
        <p:nvSpPr>
          <p:cNvPr id="196" name="Google Shape;196;p33"/>
          <p:cNvSpPr txBox="1"/>
          <p:nvPr/>
        </p:nvSpPr>
        <p:spPr>
          <a:xfrm>
            <a:off x="0" y="4800600"/>
            <a:ext cx="9144000" cy="342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CCCCCC"/>
                </a:solidFill>
              </a:rPr>
              <a:t>https://leimao.github.io/blog/RL-On-Policy-VS-Off-Policy/</a:t>
            </a:r>
            <a:endParaRPr sz="1000">
              <a:solidFill>
                <a:srgbClr val="CCCCCC"/>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sp>
        <p:nvSpPr>
          <p:cNvPr id="202" name="Google Shape;202;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Methods</a:t>
            </a:r>
            <a:endParaRPr sz="2200"/>
          </a:p>
          <a:p>
            <a:pPr indent="-368300" lvl="0" marL="457200" rtl="0" algn="l">
              <a:spcBef>
                <a:spcPts val="1600"/>
              </a:spcBef>
              <a:spcAft>
                <a:spcPts val="0"/>
              </a:spcAft>
              <a:buSzPts val="2200"/>
              <a:buChar char="●"/>
            </a:pPr>
            <a:r>
              <a:rPr lang="en" sz="2200"/>
              <a:t>Dynamic programming</a:t>
            </a:r>
            <a:endParaRPr sz="2200"/>
          </a:p>
          <a:p>
            <a:pPr indent="-368300" lvl="1" marL="914400" rtl="0" algn="l">
              <a:spcBef>
                <a:spcPts val="0"/>
              </a:spcBef>
              <a:spcAft>
                <a:spcPts val="0"/>
              </a:spcAft>
              <a:buSzPts val="2200"/>
              <a:buChar char="○"/>
            </a:pPr>
            <a:r>
              <a:rPr lang="en" sz="2200"/>
              <a:t>Policy Evaluation</a:t>
            </a:r>
            <a:endParaRPr sz="2200"/>
          </a:p>
          <a:p>
            <a:pPr indent="-368300" lvl="1" marL="914400" rtl="0" algn="l">
              <a:spcBef>
                <a:spcPts val="0"/>
              </a:spcBef>
              <a:spcAft>
                <a:spcPts val="0"/>
              </a:spcAft>
              <a:buSzPts val="2200"/>
              <a:buChar char="○"/>
            </a:pPr>
            <a:r>
              <a:rPr lang="en" sz="2200"/>
              <a:t>Policy Improvement</a:t>
            </a:r>
            <a:endParaRPr sz="2200"/>
          </a:p>
          <a:p>
            <a:pPr indent="-368300" lvl="1" marL="914400" rtl="0" algn="l">
              <a:spcBef>
                <a:spcPts val="0"/>
              </a:spcBef>
              <a:spcAft>
                <a:spcPts val="0"/>
              </a:spcAft>
              <a:buSzPts val="2200"/>
              <a:buChar char="○"/>
            </a:pPr>
            <a:r>
              <a:rPr lang="en" sz="2200"/>
              <a:t>Policy Iteration</a:t>
            </a:r>
            <a:endParaRPr sz="2200"/>
          </a:p>
        </p:txBody>
      </p:sp>
      <p:sp>
        <p:nvSpPr>
          <p:cNvPr id="203" name="Google Shape;203;p34"/>
          <p:cNvSpPr txBox="1"/>
          <p:nvPr/>
        </p:nvSpPr>
        <p:spPr>
          <a:xfrm>
            <a:off x="0" y="4736300"/>
            <a:ext cx="9144000" cy="40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solidFill>
                  <a:srgbClr val="B7B7B7"/>
                </a:solidFill>
                <a:uFill>
                  <a:noFill/>
                </a:uFill>
                <a:hlinkClick r:id="rId3">
                  <a:extLst>
                    <a:ext uri="{A12FA001-AC4F-418D-AE19-62706E023703}">
                      <ahyp:hlinkClr val="tx"/>
                    </a:ext>
                  </a:extLst>
                </a:hlinkClick>
              </a:rPr>
              <a:t>https://lilianweng.github.io/lil-log/2018/02/19/a-long-peek-into-reinforcement-learning.html</a:t>
            </a:r>
            <a:endParaRPr sz="1200">
              <a:solidFill>
                <a:srgbClr val="B7B7B7"/>
              </a:solidFill>
            </a:endParaRPr>
          </a:p>
        </p:txBody>
      </p:sp>
      <p:pic>
        <p:nvPicPr>
          <p:cNvPr id="204" name="Google Shape;204;p34"/>
          <p:cNvPicPr preferRelativeResize="0"/>
          <p:nvPr/>
        </p:nvPicPr>
        <p:blipFill>
          <a:blip r:embed="rId4">
            <a:alphaModFix/>
          </a:blip>
          <a:stretch>
            <a:fillRect/>
          </a:stretch>
        </p:blipFill>
        <p:spPr>
          <a:xfrm>
            <a:off x="1076325" y="3658413"/>
            <a:ext cx="6991350" cy="466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sp>
        <p:nvSpPr>
          <p:cNvPr id="210" name="Google Shape;210;p35"/>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Methods</a:t>
            </a:r>
            <a:endParaRPr sz="2200"/>
          </a:p>
          <a:p>
            <a:pPr indent="-368300" lvl="0" marL="457200" rtl="0" algn="l">
              <a:spcBef>
                <a:spcPts val="1600"/>
              </a:spcBef>
              <a:spcAft>
                <a:spcPts val="0"/>
              </a:spcAft>
              <a:buSzPts val="2200"/>
              <a:buChar char="●"/>
            </a:pPr>
            <a:r>
              <a:rPr lang="en" sz="2200"/>
              <a:t>Monte-carlo methods (model free)</a:t>
            </a:r>
            <a:endParaRPr sz="2200"/>
          </a:p>
          <a:p>
            <a:pPr indent="-368300" lvl="0" marL="457200" rtl="0" algn="l">
              <a:spcBef>
                <a:spcPts val="0"/>
              </a:spcBef>
              <a:spcAft>
                <a:spcPts val="0"/>
              </a:spcAft>
              <a:buSzPts val="2200"/>
              <a:buChar char="●"/>
            </a:pPr>
            <a:r>
              <a:rPr lang="en" sz="2200"/>
              <a:t>Temporal-Difference (TD) Learning</a:t>
            </a:r>
            <a:endParaRPr sz="2200"/>
          </a:p>
          <a:p>
            <a:pPr indent="-368300" lvl="0" marL="457200" rtl="0" algn="l">
              <a:spcBef>
                <a:spcPts val="0"/>
              </a:spcBef>
              <a:spcAft>
                <a:spcPts val="0"/>
              </a:spcAft>
              <a:buSzPts val="2200"/>
              <a:buChar char="●"/>
            </a:pPr>
            <a:r>
              <a:rPr lang="en" sz="2200"/>
              <a:t>SARSA: On-Policy TD control</a:t>
            </a:r>
            <a:endParaRPr sz="2200"/>
          </a:p>
          <a:p>
            <a:pPr indent="-368300" lvl="0" marL="457200" rtl="0" algn="l">
              <a:spcBef>
                <a:spcPts val="0"/>
              </a:spcBef>
              <a:spcAft>
                <a:spcPts val="0"/>
              </a:spcAft>
              <a:buSzPts val="2200"/>
              <a:buChar char="●"/>
            </a:pPr>
            <a:r>
              <a:rPr lang="en" sz="2200"/>
              <a:t>Q-Learning: Off-policy TD control</a:t>
            </a:r>
            <a:endParaRPr sz="2200"/>
          </a:p>
          <a:p>
            <a:pPr indent="-368300" lvl="0" marL="457200" rtl="0" algn="l">
              <a:spcBef>
                <a:spcPts val="0"/>
              </a:spcBef>
              <a:spcAft>
                <a:spcPts val="0"/>
              </a:spcAft>
              <a:buSzPts val="2200"/>
              <a:buChar char="●"/>
            </a:pPr>
            <a:r>
              <a:rPr lang="en" sz="2200"/>
              <a:t>Deep Q-Network</a:t>
            </a:r>
            <a:endParaRPr sz="2200"/>
          </a:p>
          <a:p>
            <a:pPr indent="-368300" lvl="0" marL="457200" rtl="0" algn="l">
              <a:spcBef>
                <a:spcPts val="0"/>
              </a:spcBef>
              <a:spcAft>
                <a:spcPts val="0"/>
              </a:spcAft>
              <a:buSzPts val="2200"/>
              <a:buChar char="●"/>
            </a:pPr>
            <a:r>
              <a:rPr lang="en" sz="2200"/>
              <a:t>Policy Gradient</a:t>
            </a:r>
            <a:endParaRPr sz="2200"/>
          </a:p>
          <a:p>
            <a:pPr indent="-368300" lvl="0" marL="457200" rtl="0" algn="l">
              <a:spcBef>
                <a:spcPts val="0"/>
              </a:spcBef>
              <a:spcAft>
                <a:spcPts val="0"/>
              </a:spcAft>
              <a:buSzPts val="2200"/>
              <a:buChar char="●"/>
            </a:pPr>
            <a:r>
              <a:rPr lang="en" sz="2200"/>
              <a:t>REINFORCE</a:t>
            </a:r>
            <a:endParaRPr sz="2200"/>
          </a:p>
        </p:txBody>
      </p:sp>
      <p:sp>
        <p:nvSpPr>
          <p:cNvPr id="211" name="Google Shape;211;p35"/>
          <p:cNvSpPr txBox="1"/>
          <p:nvPr/>
        </p:nvSpPr>
        <p:spPr>
          <a:xfrm>
            <a:off x="0" y="4736300"/>
            <a:ext cx="9144000" cy="40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B7B7B7"/>
                </a:solidFill>
                <a:uFill>
                  <a:noFill/>
                </a:uFill>
                <a:hlinkClick r:id="rId3">
                  <a:extLst>
                    <a:ext uri="{A12FA001-AC4F-418D-AE19-62706E023703}">
                      <ahyp:hlinkClr val="tx"/>
                    </a:ext>
                  </a:extLst>
                </a:hlinkClick>
              </a:rPr>
              <a:t>https://lilianweng.github.io/lil-log/2018/02/19/a-long-peek-into-reinforcement-learning.html</a:t>
            </a:r>
            <a:endParaRPr sz="1200">
              <a:solidFill>
                <a:srgbClr val="B7B7B7"/>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sp>
        <p:nvSpPr>
          <p:cNvPr id="217" name="Google Shape;217;p36"/>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Methods</a:t>
            </a:r>
            <a:endParaRPr sz="2200"/>
          </a:p>
          <a:p>
            <a:pPr indent="-368300" lvl="0" marL="457200" rtl="0" algn="l">
              <a:spcBef>
                <a:spcPts val="1600"/>
              </a:spcBef>
              <a:spcAft>
                <a:spcPts val="0"/>
              </a:spcAft>
              <a:buSzPts val="2200"/>
              <a:buChar char="●"/>
            </a:pPr>
            <a:r>
              <a:rPr lang="en" sz="2200"/>
              <a:t>Actor-Critic</a:t>
            </a:r>
            <a:endParaRPr sz="2200"/>
          </a:p>
          <a:p>
            <a:pPr indent="-368300" lvl="0" marL="457200" rtl="0" algn="l">
              <a:spcBef>
                <a:spcPts val="0"/>
              </a:spcBef>
              <a:spcAft>
                <a:spcPts val="0"/>
              </a:spcAft>
              <a:buSzPts val="2200"/>
              <a:buChar char="●"/>
            </a:pPr>
            <a:r>
              <a:rPr lang="en" sz="2200"/>
              <a:t>Asynchronous Advantage Actor-Critic (A3C)</a:t>
            </a:r>
            <a:endParaRPr sz="2200"/>
          </a:p>
          <a:p>
            <a:pPr indent="-368300" lvl="0" marL="457200" rtl="0" algn="l">
              <a:spcBef>
                <a:spcPts val="0"/>
              </a:spcBef>
              <a:spcAft>
                <a:spcPts val="0"/>
              </a:spcAft>
              <a:buSzPts val="2200"/>
              <a:buChar char="●"/>
            </a:pPr>
            <a:r>
              <a:rPr lang="en" sz="2200"/>
              <a:t>Evolution Strategies</a:t>
            </a:r>
            <a:endParaRPr sz="2200"/>
          </a:p>
        </p:txBody>
      </p:sp>
      <p:sp>
        <p:nvSpPr>
          <p:cNvPr id="218" name="Google Shape;218;p36"/>
          <p:cNvSpPr txBox="1"/>
          <p:nvPr/>
        </p:nvSpPr>
        <p:spPr>
          <a:xfrm>
            <a:off x="0" y="4736300"/>
            <a:ext cx="9144000" cy="40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B7B7B7"/>
                </a:solidFill>
                <a:uFill>
                  <a:noFill/>
                </a:uFill>
                <a:hlinkClick r:id="rId3">
                  <a:extLst>
                    <a:ext uri="{A12FA001-AC4F-418D-AE19-62706E023703}">
                      <ahyp:hlinkClr val="tx"/>
                    </a:ext>
                  </a:extLst>
                </a:hlinkClick>
              </a:rPr>
              <a:t>https://lilianweng.github.io/lil-log/2018/02/19/a-long-peek-into-reinforcement-learning.html</a:t>
            </a:r>
            <a:endParaRPr sz="1200">
              <a:solidFill>
                <a:srgbClr val="B7B7B7"/>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 challenge</a:t>
            </a:r>
            <a:endParaRPr/>
          </a:p>
        </p:txBody>
      </p:sp>
      <p:sp>
        <p:nvSpPr>
          <p:cNvPr id="224" name="Google Shape;224;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b="1" lang="en" sz="2200"/>
              <a:t>Exploration </a:t>
            </a:r>
            <a:r>
              <a:rPr lang="en" sz="2200"/>
              <a:t>vs. </a:t>
            </a:r>
            <a:r>
              <a:rPr b="1" lang="en" sz="2200"/>
              <a:t>Exploitation</a:t>
            </a:r>
            <a:endParaRPr b="1" sz="2200"/>
          </a:p>
          <a:p>
            <a:pPr indent="0" lvl="0" marL="0" rtl="0" algn="l">
              <a:spcBef>
                <a:spcPts val="1600"/>
              </a:spcBef>
              <a:spcAft>
                <a:spcPts val="1600"/>
              </a:spcAft>
              <a:buNone/>
            </a:pPr>
            <a:r>
              <a:t/>
            </a:r>
            <a:endParaRPr/>
          </a:p>
        </p:txBody>
      </p:sp>
      <p:sp>
        <p:nvSpPr>
          <p:cNvPr id="225" name="Google Shape;225;p37"/>
          <p:cNvSpPr txBox="1"/>
          <p:nvPr/>
        </p:nvSpPr>
        <p:spPr>
          <a:xfrm>
            <a:off x="0" y="4736300"/>
            <a:ext cx="9144000" cy="407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800">
                <a:solidFill>
                  <a:schemeClr val="dk2"/>
                </a:solidFill>
              </a:rPr>
              <a:t>Reinforcement learning: An introduction. Sutton &amp; Barto</a:t>
            </a:r>
            <a:endParaRPr sz="1800">
              <a:solidFill>
                <a:schemeClr val="dk2"/>
              </a:solidFill>
            </a:endParaRPr>
          </a:p>
          <a:p>
            <a:pPr indent="0" lvl="0" marL="0" rtl="0" algn="l">
              <a:spcBef>
                <a:spcPts val="1600"/>
              </a:spcBef>
              <a:spcAft>
                <a:spcPts val="0"/>
              </a:spcAft>
              <a:buNone/>
            </a:pPr>
            <a:r>
              <a:t/>
            </a:r>
            <a:endParaRPr/>
          </a:p>
        </p:txBody>
      </p:sp>
      <p:pic>
        <p:nvPicPr>
          <p:cNvPr id="226" name="Google Shape;226;p37"/>
          <p:cNvPicPr preferRelativeResize="0"/>
          <p:nvPr/>
        </p:nvPicPr>
        <p:blipFill>
          <a:blip r:embed="rId3">
            <a:alphaModFix/>
          </a:blip>
          <a:stretch>
            <a:fillRect/>
          </a:stretch>
        </p:blipFill>
        <p:spPr>
          <a:xfrm>
            <a:off x="2134887" y="1780950"/>
            <a:ext cx="4874224" cy="2955350"/>
          </a:xfrm>
          <a:prstGeom prst="rect">
            <a:avLst/>
          </a:prstGeom>
          <a:noFill/>
          <a:ln>
            <a:noFill/>
          </a:ln>
        </p:spPr>
      </p:pic>
      <p:sp>
        <p:nvSpPr>
          <p:cNvPr id="227" name="Google Shape;227;p37"/>
          <p:cNvSpPr txBox="1"/>
          <p:nvPr/>
        </p:nvSpPr>
        <p:spPr>
          <a:xfrm>
            <a:off x="2865288" y="4603025"/>
            <a:ext cx="3413400" cy="2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CCCCCC"/>
                </a:solidFill>
                <a:uFill>
                  <a:noFill/>
                </a:uFill>
                <a:hlinkClick r:id="rId4">
                  <a:extLst>
                    <a:ext uri="{A12FA001-AC4F-418D-AE19-62706E023703}">
                      <ahyp:hlinkClr val="tx"/>
                    </a:ext>
                  </a:extLst>
                </a:hlinkClick>
              </a:rPr>
              <a:t>https://lilianweng.github.io/lil-log/2018/01/23/the-multi-armed-bandit-problem-and-its-solutions.html</a:t>
            </a:r>
            <a:endParaRPr sz="800">
              <a:solidFill>
                <a:srgbClr val="CCCCCC"/>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Reinforcement Learning: challenge</a:t>
            </a:r>
            <a:endParaRPr/>
          </a:p>
          <a:p>
            <a:pPr indent="0" lvl="0" marL="0" rtl="0" algn="l">
              <a:spcBef>
                <a:spcPts val="0"/>
              </a:spcBef>
              <a:spcAft>
                <a:spcPts val="0"/>
              </a:spcAft>
              <a:buNone/>
            </a:pPr>
            <a:r>
              <a:t/>
            </a:r>
            <a:endParaRPr/>
          </a:p>
        </p:txBody>
      </p:sp>
      <p:sp>
        <p:nvSpPr>
          <p:cNvPr id="233" name="Google Shape;233;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b="1" lang="en" sz="2200"/>
              <a:t>Training is unstable and convergence challenging when these three factors are at play:</a:t>
            </a:r>
            <a:endParaRPr b="1" sz="2200"/>
          </a:p>
          <a:p>
            <a:pPr indent="-368300" lvl="1" marL="914400" rtl="0" algn="l">
              <a:lnSpc>
                <a:spcPct val="115000"/>
              </a:lnSpc>
              <a:spcBef>
                <a:spcPts val="0"/>
              </a:spcBef>
              <a:spcAft>
                <a:spcPts val="0"/>
              </a:spcAft>
              <a:buSzPts val="2200"/>
              <a:buChar char="-"/>
            </a:pPr>
            <a:r>
              <a:rPr b="1" lang="en" sz="2200"/>
              <a:t>Off-policy method</a:t>
            </a:r>
            <a:endParaRPr b="1" sz="2200"/>
          </a:p>
          <a:p>
            <a:pPr indent="-368300" lvl="1" marL="914400" rtl="0" algn="l">
              <a:lnSpc>
                <a:spcPct val="115000"/>
              </a:lnSpc>
              <a:spcBef>
                <a:spcPts val="0"/>
              </a:spcBef>
              <a:spcAft>
                <a:spcPts val="0"/>
              </a:spcAft>
              <a:buSzPts val="2200"/>
              <a:buChar char="-"/>
            </a:pPr>
            <a:r>
              <a:rPr b="1" lang="en" sz="2200"/>
              <a:t>Non-linear function</a:t>
            </a:r>
            <a:endParaRPr b="1" sz="2200"/>
          </a:p>
          <a:p>
            <a:pPr indent="-368300" lvl="1" marL="914400" rtl="0" algn="l">
              <a:lnSpc>
                <a:spcPct val="115000"/>
              </a:lnSpc>
              <a:spcBef>
                <a:spcPts val="0"/>
              </a:spcBef>
              <a:spcAft>
                <a:spcPts val="0"/>
              </a:spcAft>
              <a:buSzPts val="2200"/>
              <a:buChar char="-"/>
            </a:pPr>
            <a:r>
              <a:rPr b="1" lang="en" sz="2200"/>
              <a:t>Bootstrapping</a:t>
            </a:r>
            <a:endParaRPr b="1" sz="2200"/>
          </a:p>
          <a:p>
            <a:pPr indent="0" lvl="0" marL="0" rtl="0" algn="l">
              <a:spcBef>
                <a:spcPts val="1600"/>
              </a:spcBef>
              <a:spcAft>
                <a:spcPts val="1600"/>
              </a:spcAft>
              <a:buNone/>
            </a:pPr>
            <a:r>
              <a:t/>
            </a:r>
            <a:endParaRPr/>
          </a:p>
        </p:txBody>
      </p:sp>
      <p:sp>
        <p:nvSpPr>
          <p:cNvPr id="234" name="Google Shape;234;p38"/>
          <p:cNvSpPr txBox="1"/>
          <p:nvPr/>
        </p:nvSpPr>
        <p:spPr>
          <a:xfrm>
            <a:off x="0" y="4736300"/>
            <a:ext cx="9144000" cy="407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800">
                <a:solidFill>
                  <a:schemeClr val="dk2"/>
                </a:solidFill>
              </a:rPr>
              <a:t>Sutton &amp; Barto</a:t>
            </a:r>
            <a:endParaRPr sz="1800">
              <a:solidFill>
                <a:schemeClr val="dk2"/>
              </a:solidFill>
            </a:endParaRPr>
          </a:p>
          <a:p>
            <a:pPr indent="0" lvl="0" marL="0" rtl="0" algn="l">
              <a:spcBef>
                <a:spcPts val="1600"/>
              </a:spcBef>
              <a:spcAft>
                <a:spcPts val="0"/>
              </a:spcAft>
              <a:buNone/>
            </a:pPr>
            <a:r>
              <a:t/>
            </a:r>
            <a:endParaRPr/>
          </a:p>
        </p:txBody>
      </p:sp>
      <p:sp>
        <p:nvSpPr>
          <p:cNvPr id="235" name="Google Shape;235;p38"/>
          <p:cNvSpPr txBox="1"/>
          <p:nvPr/>
        </p:nvSpPr>
        <p:spPr>
          <a:xfrm>
            <a:off x="2865288" y="4603025"/>
            <a:ext cx="3413400" cy="2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CCCCCC"/>
                </a:solidFill>
                <a:uFill>
                  <a:noFill/>
                </a:uFill>
                <a:hlinkClick r:id="rId3">
                  <a:extLst>
                    <a:ext uri="{A12FA001-AC4F-418D-AE19-62706E023703}">
                      <ahyp:hlinkClr val="tx"/>
                    </a:ext>
                  </a:extLst>
                </a:hlinkClick>
              </a:rPr>
              <a:t>https://lilianweng.github.io/lil-log/2018/01/23/the-multi-armed-bandit-problem-and-its-solutions.html</a:t>
            </a:r>
            <a:endParaRPr sz="800">
              <a:solidFill>
                <a:srgbClr val="CCCCCC"/>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 challenge</a:t>
            </a:r>
            <a:endParaRPr/>
          </a:p>
        </p:txBody>
      </p:sp>
      <p:sp>
        <p:nvSpPr>
          <p:cNvPr id="241" name="Google Shape;241;p39"/>
          <p:cNvSpPr txBox="1"/>
          <p:nvPr>
            <p:ph idx="1" type="body"/>
          </p:nvPr>
        </p:nvSpPr>
        <p:spPr>
          <a:xfrm>
            <a:off x="1272050" y="1465625"/>
            <a:ext cx="7560300" cy="3103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200"/>
              <a:t>Reward</a:t>
            </a:r>
            <a:endParaRPr b="1" sz="2200"/>
          </a:p>
          <a:p>
            <a:pPr indent="0" lvl="0" marL="0" rtl="0" algn="l">
              <a:spcBef>
                <a:spcPts val="1600"/>
              </a:spcBef>
              <a:spcAft>
                <a:spcPts val="1600"/>
              </a:spcAft>
              <a:buNone/>
            </a:pPr>
            <a:r>
              <a:t/>
            </a:r>
            <a:endParaRPr/>
          </a:p>
        </p:txBody>
      </p:sp>
      <p:sp>
        <p:nvSpPr>
          <p:cNvPr id="242" name="Google Shape;242;p39"/>
          <p:cNvSpPr txBox="1"/>
          <p:nvPr/>
        </p:nvSpPr>
        <p:spPr>
          <a:xfrm>
            <a:off x="0" y="4736300"/>
            <a:ext cx="9144000" cy="407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800">
                <a:solidFill>
                  <a:schemeClr val="dk2"/>
                </a:solidFill>
              </a:rPr>
              <a:t>Sutton &amp; Barto</a:t>
            </a:r>
            <a:endParaRPr sz="1800">
              <a:solidFill>
                <a:schemeClr val="dk2"/>
              </a:solidFill>
            </a:endParaRPr>
          </a:p>
          <a:p>
            <a:pPr indent="0" lvl="0" marL="0" rtl="0" algn="l">
              <a:spcBef>
                <a:spcPts val="1600"/>
              </a:spcBef>
              <a:spcAft>
                <a:spcPts val="0"/>
              </a:spcAft>
              <a:buNone/>
            </a:pPr>
            <a:r>
              <a:t/>
            </a:r>
            <a:endParaRPr/>
          </a:p>
        </p:txBody>
      </p:sp>
      <p:sp>
        <p:nvSpPr>
          <p:cNvPr id="243" name="Google Shape;243;p39"/>
          <p:cNvSpPr txBox="1"/>
          <p:nvPr/>
        </p:nvSpPr>
        <p:spPr>
          <a:xfrm>
            <a:off x="2865288" y="4603025"/>
            <a:ext cx="3413400" cy="2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CCCCCC"/>
                </a:solidFill>
                <a:uFill>
                  <a:noFill/>
                </a:uFill>
                <a:hlinkClick r:id="rId3">
                  <a:extLst>
                    <a:ext uri="{A12FA001-AC4F-418D-AE19-62706E023703}">
                      <ahyp:hlinkClr val="tx"/>
                    </a:ext>
                  </a:extLst>
                </a:hlinkClick>
              </a:rPr>
              <a:t>https://lilianweng.github.io/lil-log/2018/01/23/the-multi-armed-bandit-problem-and-its-solutions.html</a:t>
            </a:r>
            <a:endParaRPr sz="800">
              <a:solidFill>
                <a:srgbClr val="CCCCCC"/>
              </a:solidFill>
            </a:endParaRPr>
          </a:p>
        </p:txBody>
      </p:sp>
      <p:pic>
        <p:nvPicPr>
          <p:cNvPr id="244" name="Google Shape;244;p39" title="montezumarevenge.mp4">
            <a:hlinkClick r:id="rId4"/>
          </p:cNvPr>
          <p:cNvPicPr preferRelativeResize="0"/>
          <p:nvPr/>
        </p:nvPicPr>
        <p:blipFill>
          <a:blip r:embed="rId5">
            <a:alphaModFix/>
          </a:blip>
          <a:stretch>
            <a:fillRect/>
          </a:stretch>
        </p:blipFill>
        <p:spPr>
          <a:xfrm>
            <a:off x="3862250" y="1162513"/>
            <a:ext cx="4572000" cy="3429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sp>
        <p:nvSpPr>
          <p:cNvPr id="250" name="Google Shape;250;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t>“there are no general principles to be discovered, that intelligence is instead due to the possession of vast numbers of special purpose tricks, procedures, and heuristics”</a:t>
            </a:r>
            <a:endParaRPr sz="2200"/>
          </a:p>
          <a:p>
            <a:pPr indent="0" lvl="0" marL="0" rtl="0" algn="l">
              <a:spcBef>
                <a:spcPts val="1600"/>
              </a:spcBef>
              <a:spcAft>
                <a:spcPts val="0"/>
              </a:spcAft>
              <a:buNone/>
            </a:pPr>
            <a:r>
              <a:rPr lang="en"/>
              <a:t>“Weak” vs “Strong”</a:t>
            </a:r>
            <a:endParaRPr/>
          </a:p>
          <a:p>
            <a:pPr indent="0" lvl="0" marL="0" rtl="0" algn="l">
              <a:spcBef>
                <a:spcPts val="1600"/>
              </a:spcBef>
              <a:spcAft>
                <a:spcPts val="0"/>
              </a:spcAft>
              <a:buNone/>
            </a:pPr>
            <a:r>
              <a:rPr lang="en"/>
              <a:t>Weak: based on general principles (e.g. learning-based)</a:t>
            </a:r>
            <a:endParaRPr/>
          </a:p>
          <a:p>
            <a:pPr indent="0" lvl="0" marL="0" rtl="0" algn="l">
              <a:spcBef>
                <a:spcPts val="1600"/>
              </a:spcBef>
              <a:spcAft>
                <a:spcPts val="1600"/>
              </a:spcAft>
              <a:buNone/>
            </a:pPr>
            <a:r>
              <a:rPr lang="en"/>
              <a:t>Strong: based on specific knowledge (e.g. hand-picked features)</a:t>
            </a:r>
            <a:endParaRPr/>
          </a:p>
        </p:txBody>
      </p:sp>
      <p:sp>
        <p:nvSpPr>
          <p:cNvPr id="251" name="Google Shape;251;p40"/>
          <p:cNvSpPr txBox="1"/>
          <p:nvPr/>
        </p:nvSpPr>
        <p:spPr>
          <a:xfrm>
            <a:off x="0" y="4736300"/>
            <a:ext cx="9144000" cy="407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800">
                <a:solidFill>
                  <a:schemeClr val="dk2"/>
                </a:solidFill>
              </a:rPr>
              <a:t>Reinforcement learning: An introduction. Sutton &amp; Barto</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http://www.alphagomovie.com/&#10;Watch on Google Play Movies → https://goo.gl/cyhDYu&#10;AlphaGo chronicles a journey from the halls of Cambridge, through the backstreets of Bordeaux, past the coding terminals of DeepMind, to Seoul, where a legendary Go master faces an unproven AI challenger. As the drama unfolds, questions emerge: What can artificial intelligence reveal about a 3000-year-old game? What will it teach us about humanity?" id="258" name="Google Shape;258;p41" title="AlphaGo Official Trailer">
            <a:hlinkClick r:id="rId3"/>
          </p:cNvPr>
          <p:cNvPicPr preferRelativeResize="0"/>
          <p:nvPr/>
        </p:nvPicPr>
        <p:blipFill>
          <a:blip r:embed="rId4">
            <a:alphaModFix/>
          </a:blip>
          <a:stretch>
            <a:fillRect/>
          </a:stretch>
        </p:blipFill>
        <p:spPr>
          <a:xfrm>
            <a:off x="1142987" y="0"/>
            <a:ext cx="6858018"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Given the different approaches to learning: Supervised vs. Unsupervised vs. RL vs. DeepRL vs. Evolutionary Strategies, how does one make a decision about the best strategy for a given problem?</a:t>
            </a:r>
            <a:endParaRPr/>
          </a:p>
          <a:p>
            <a:pPr indent="-342900" lvl="0" marL="457200" rtl="0" algn="l">
              <a:spcBef>
                <a:spcPts val="0"/>
              </a:spcBef>
              <a:spcAft>
                <a:spcPts val="0"/>
              </a:spcAft>
              <a:buSzPts val="1800"/>
              <a:buChar char="-"/>
            </a:pPr>
            <a:r>
              <a:rPr lang="en"/>
              <a:t>How might (Deep)RL based methods be blended with other methods for improved performance on tasks such as knowledge base querying or vision-and-language navigation? E.g. </a:t>
            </a:r>
            <a:r>
              <a:rPr lang="en"/>
              <a:t>neuro symbolic</a:t>
            </a:r>
            <a:r>
              <a:rPr lang="en"/>
              <a:t> methods? semantic priors?</a:t>
            </a:r>
            <a:endParaRPr/>
          </a:p>
          <a:p>
            <a:pPr indent="-342900" lvl="0" marL="457200" rtl="0" algn="l">
              <a:spcBef>
                <a:spcPts val="0"/>
              </a:spcBef>
              <a:spcAft>
                <a:spcPts val="0"/>
              </a:spcAft>
              <a:buSzPts val="1800"/>
              <a:buChar char="-"/>
            </a:pPr>
            <a:r>
              <a:rPr lang="en"/>
              <a:t>In what other fields/areas/tasks could the compositional structure of language be leveraged as a representation?</a:t>
            </a:r>
            <a:endParaRPr/>
          </a:p>
        </p:txBody>
      </p:sp>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Questions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Evolutionary Methods</a:t>
            </a:r>
            <a:endParaRPr/>
          </a:p>
        </p:txBody>
      </p:sp>
      <p:sp>
        <p:nvSpPr>
          <p:cNvPr id="264" name="Google Shape;264;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5" name="Google Shape;265;p42"/>
          <p:cNvPicPr preferRelativeResize="0"/>
          <p:nvPr/>
        </p:nvPicPr>
        <p:blipFill>
          <a:blip r:embed="rId3">
            <a:alphaModFix/>
          </a:blip>
          <a:stretch>
            <a:fillRect/>
          </a:stretch>
        </p:blipFill>
        <p:spPr>
          <a:xfrm>
            <a:off x="0" y="194443"/>
            <a:ext cx="9143999" cy="475461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1: </a:t>
            </a:r>
            <a:r>
              <a:rPr lang="en"/>
              <a:t>Go for a Walk</a:t>
            </a:r>
            <a:r>
              <a:rPr lang="en"/>
              <a:t> and Arrive at the Answer: Reasoning Over Paths in Knowledge Bases using Reinforcement Learning</a:t>
            </a:r>
            <a:endParaRPr/>
          </a:p>
        </p:txBody>
      </p:sp>
      <p:sp>
        <p:nvSpPr>
          <p:cNvPr id="271" name="Google Shape;271;p43"/>
          <p:cNvSpPr txBox="1"/>
          <p:nvPr>
            <p:ph idx="1" type="body"/>
          </p:nvPr>
        </p:nvSpPr>
        <p:spPr>
          <a:xfrm>
            <a:off x="311700" y="2288275"/>
            <a:ext cx="8520600" cy="22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Rajarshi Das, Shehzaad Dhuliawala, Manzil Zaheer, Luke Vilnis, Ishan Durugkar, Akshay Krishnamurthy, Alex Smola, Andrew McCallum</a:t>
            </a:r>
            <a:endParaRPr/>
          </a:p>
          <a:p>
            <a:pPr indent="0" lvl="0" marL="0" rtl="0" algn="l">
              <a:spcBef>
                <a:spcPts val="1600"/>
              </a:spcBef>
              <a:spcAft>
                <a:spcPts val="0"/>
              </a:spcAft>
              <a:buClr>
                <a:schemeClr val="dk1"/>
              </a:buClr>
              <a:buSzPts val="1100"/>
              <a:buFont typeface="Arial"/>
              <a:buNone/>
            </a:pPr>
            <a:r>
              <a:rPr lang="en"/>
              <a:t>ICLR 2018</a:t>
            </a:r>
            <a:endParaRPr/>
          </a:p>
          <a:p>
            <a:pPr indent="0" lvl="0" marL="0" rtl="0" algn="l">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0" y="4813500"/>
            <a:ext cx="9144000" cy="32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B7B7B7"/>
                </a:solidFill>
              </a:rPr>
              <a:t>Das et al., </a:t>
            </a:r>
            <a:r>
              <a:rPr lang="en" sz="1200">
                <a:solidFill>
                  <a:srgbClr val="B7B7B7"/>
                </a:solidFill>
              </a:rPr>
              <a:t>Go for a Walk and Arrive at the Answer: Reasoning Over Paths in Knowledge Bases using Reinforcement Learning</a:t>
            </a:r>
            <a:endParaRPr sz="1200">
              <a:solidFill>
                <a:srgbClr val="B7B7B7"/>
              </a:solidFill>
            </a:endParaRPr>
          </a:p>
        </p:txBody>
      </p:sp>
      <p:pic>
        <p:nvPicPr>
          <p:cNvPr id="277" name="Google Shape;277;p44"/>
          <p:cNvPicPr preferRelativeResize="0"/>
          <p:nvPr/>
        </p:nvPicPr>
        <p:blipFill>
          <a:blip r:embed="rId3">
            <a:alphaModFix/>
          </a:blip>
          <a:stretch>
            <a:fillRect/>
          </a:stretch>
        </p:blipFill>
        <p:spPr>
          <a:xfrm>
            <a:off x="564263" y="317400"/>
            <a:ext cx="8015466" cy="4508699"/>
          </a:xfrm>
          <a:prstGeom prst="rect">
            <a:avLst/>
          </a:prstGeom>
          <a:noFill/>
          <a:ln>
            <a:noFill/>
          </a:ln>
        </p:spPr>
      </p:pic>
      <p:sp>
        <p:nvSpPr>
          <p:cNvPr id="278" name="Google Shape;278;p44"/>
          <p:cNvSpPr txBox="1"/>
          <p:nvPr/>
        </p:nvSpPr>
        <p:spPr>
          <a:xfrm>
            <a:off x="0" y="0"/>
            <a:ext cx="9144000" cy="3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MINERVA </a:t>
            </a:r>
            <a:r>
              <a:rPr lang="en"/>
              <a:t>Query: “(</a:t>
            </a:r>
            <a:r>
              <a:rPr b="1" lang="en"/>
              <a:t>Colin Kaepernick</a:t>
            </a:r>
            <a:r>
              <a:rPr lang="en"/>
              <a:t>, </a:t>
            </a:r>
            <a:r>
              <a:rPr b="1" lang="en"/>
              <a:t>PLAYER HOME STADIUM</a:t>
            </a:r>
            <a:r>
              <a:rPr lang="en"/>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a:t>
            </a:r>
            <a:endParaRPr/>
          </a:p>
        </p:txBody>
      </p:sp>
      <p:sp>
        <p:nvSpPr>
          <p:cNvPr id="284" name="Google Shape;284;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Infer valid facts from a knowledge bas</a:t>
            </a:r>
            <a:r>
              <a:rPr lang="en"/>
              <a:t>e</a:t>
            </a:r>
            <a:endParaRPr/>
          </a:p>
          <a:p>
            <a:pPr indent="0" lvl="0" marL="0" rtl="0" algn="l">
              <a:spcBef>
                <a:spcPts val="1600"/>
              </a:spcBef>
              <a:spcAft>
                <a:spcPts val="0"/>
              </a:spcAft>
              <a:buNone/>
            </a:pPr>
            <a:r>
              <a:rPr lang="en"/>
              <a:t>Uses only one entity and the relation</a:t>
            </a:r>
            <a:endParaRPr/>
          </a:p>
          <a:p>
            <a:pPr indent="0" lvl="0" marL="0" rtl="0" algn="l">
              <a:spcBef>
                <a:spcPts val="1600"/>
              </a:spcBef>
              <a:spcAft>
                <a:spcPts val="0"/>
              </a:spcAft>
              <a:buNone/>
            </a:pPr>
            <a:r>
              <a:rPr lang="en"/>
              <a:t>E: set of entities</a:t>
            </a:r>
            <a:endParaRPr/>
          </a:p>
          <a:p>
            <a:pPr indent="0" lvl="0" marL="0" rtl="0" algn="l">
              <a:spcBef>
                <a:spcPts val="0"/>
              </a:spcBef>
              <a:spcAft>
                <a:spcPts val="0"/>
              </a:spcAft>
              <a:buNone/>
            </a:pPr>
            <a:r>
              <a:rPr lang="en"/>
              <a:t>R: set of binary relations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 Knowledge Base (KB) is a collection of facts: (e1, r, e2)</a:t>
            </a:r>
            <a:endParaRPr/>
          </a:p>
          <a:p>
            <a:pPr indent="0" lvl="0" marL="0" rtl="0" algn="l">
              <a:spcBef>
                <a:spcPts val="0"/>
              </a:spcBef>
              <a:spcAft>
                <a:spcPts val="1600"/>
              </a:spcAft>
              <a:buNone/>
            </a:pPr>
            <a:r>
              <a:t/>
            </a:r>
            <a:endParaRPr/>
          </a:p>
        </p:txBody>
      </p:sp>
      <p:sp>
        <p:nvSpPr>
          <p:cNvPr id="285" name="Google Shape;285;p45"/>
          <p:cNvSpPr txBox="1"/>
          <p:nvPr>
            <p:ph type="title"/>
          </p:nvPr>
        </p:nvSpPr>
        <p:spPr>
          <a:xfrm>
            <a:off x="0" y="4813500"/>
            <a:ext cx="9144000" cy="32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B7B7B7"/>
                </a:solidFill>
              </a:rPr>
              <a:t>Das et al., Go for a Walk and Arrive at the Answer: Reasoning Over Paths in Knowledge Bases using Reinforcement Learning</a:t>
            </a:r>
            <a:endParaRPr sz="1200">
              <a:solidFill>
                <a:srgbClr val="B7B7B7"/>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a:t>
            </a:r>
            <a:endParaRPr/>
          </a:p>
        </p:txBody>
      </p:sp>
      <p:sp>
        <p:nvSpPr>
          <p:cNvPr id="291" name="Google Shape;291;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Querying: (e1; r;?), e.g. (Toronto, located 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t>
            </a:r>
            <a:r>
              <a:rPr lang="en"/>
              <a:t>act prediction: (Toronto, located In, Canada) -- </a:t>
            </a:r>
            <a:r>
              <a:rPr lang="en"/>
              <a:t>True or Not?</a:t>
            </a:r>
            <a:endParaRPr/>
          </a:p>
          <a:p>
            <a:pPr indent="0" lvl="0" marL="0" rtl="0" algn="l">
              <a:spcBef>
                <a:spcPts val="0"/>
              </a:spcBef>
              <a:spcAft>
                <a:spcPts val="1600"/>
              </a:spcAft>
              <a:buNone/>
            </a:pPr>
            <a:r>
              <a:t/>
            </a:r>
            <a:endParaRPr/>
          </a:p>
        </p:txBody>
      </p:sp>
      <p:sp>
        <p:nvSpPr>
          <p:cNvPr id="292" name="Google Shape;292;p46"/>
          <p:cNvSpPr txBox="1"/>
          <p:nvPr>
            <p:ph type="title"/>
          </p:nvPr>
        </p:nvSpPr>
        <p:spPr>
          <a:xfrm>
            <a:off x="0" y="4813500"/>
            <a:ext cx="9144000" cy="32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B7B7B7"/>
                </a:solidFill>
              </a:rPr>
              <a:t>Das et al., Go for a Walk and Arrive at the Answer: Reasoning Over Paths in Knowledge Bases using Reinforcement Learning</a:t>
            </a:r>
            <a:endParaRPr sz="1200">
              <a:solidFill>
                <a:srgbClr val="B7B7B7"/>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MINERVA</a:t>
            </a:r>
            <a:endParaRPr/>
          </a:p>
        </p:txBody>
      </p:sp>
      <p:sp>
        <p:nvSpPr>
          <p:cNvPr id="298" name="Google Shape;298;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Add inverse edges: e.g. for (e1, r, e2) add (e2, r</a:t>
            </a:r>
            <a:r>
              <a:rPr baseline="30000" lang="en"/>
              <a:t>-1</a:t>
            </a:r>
            <a:r>
              <a:rPr lang="en"/>
              <a:t>,e1) to the graph</a:t>
            </a:r>
            <a:endParaRPr/>
          </a:p>
        </p:txBody>
      </p:sp>
      <p:sp>
        <p:nvSpPr>
          <p:cNvPr id="299" name="Google Shape;299;p47"/>
          <p:cNvSpPr txBox="1"/>
          <p:nvPr>
            <p:ph type="title"/>
          </p:nvPr>
        </p:nvSpPr>
        <p:spPr>
          <a:xfrm>
            <a:off x="0" y="4813500"/>
            <a:ext cx="9144000" cy="32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B7B7B7"/>
                </a:solidFill>
              </a:rPr>
              <a:t>Das et al., Go for a Walk and Arrive at the Answer: Reasoning Over Paths in Knowledge Bases using Reinforcement Learning</a:t>
            </a:r>
            <a:endParaRPr sz="1200">
              <a:solidFill>
                <a:srgbClr val="B7B7B7"/>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Add inverse edges: e.g. for (e1, r, e2) add (e2, r</a:t>
            </a:r>
            <a:r>
              <a:rPr baseline="30000" lang="en"/>
              <a:t>-1</a:t>
            </a:r>
            <a:r>
              <a:rPr lang="en"/>
              <a:t>,e1) to the graph</a:t>
            </a:r>
            <a:endParaRPr/>
          </a:p>
          <a:p>
            <a:pPr indent="-342900" lvl="0" marL="457200" rtl="0" algn="l">
              <a:spcBef>
                <a:spcPts val="0"/>
              </a:spcBef>
              <a:spcAft>
                <a:spcPts val="0"/>
              </a:spcAft>
              <a:buSzPts val="1800"/>
              <a:buChar char="●"/>
            </a:pPr>
            <a:r>
              <a:rPr lang="en"/>
              <a:t>Input is the query </a:t>
            </a:r>
            <a:r>
              <a:rPr lang="en"/>
              <a:t>(e1; r;?). Agent traverses the graph. Stopping on the node that predicts the answer.</a:t>
            </a:r>
            <a:endParaRPr/>
          </a:p>
        </p:txBody>
      </p:sp>
      <p:sp>
        <p:nvSpPr>
          <p:cNvPr id="305" name="Google Shape;30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MINERVA</a:t>
            </a:r>
            <a:endParaRPr/>
          </a:p>
        </p:txBody>
      </p:sp>
      <p:sp>
        <p:nvSpPr>
          <p:cNvPr id="306" name="Google Shape;306;p48"/>
          <p:cNvSpPr txBox="1"/>
          <p:nvPr>
            <p:ph type="title"/>
          </p:nvPr>
        </p:nvSpPr>
        <p:spPr>
          <a:xfrm>
            <a:off x="0" y="4813500"/>
            <a:ext cx="9144000" cy="32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B7B7B7"/>
                </a:solidFill>
              </a:rPr>
              <a:t>Das et al., Go for a Walk and Arrive at the Answer: Reasoning Over Paths in Knowledge Bases using Reinforcement Learning</a:t>
            </a:r>
            <a:endParaRPr sz="1200">
              <a:solidFill>
                <a:srgbClr val="B7B7B7"/>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Add inverse edges: e.g. for (e1, r, e2) add (e2, r</a:t>
            </a:r>
            <a:r>
              <a:rPr baseline="30000" lang="en"/>
              <a:t>-1</a:t>
            </a:r>
            <a:r>
              <a:rPr lang="en"/>
              <a:t>,e1) to the graph</a:t>
            </a:r>
            <a:endParaRPr/>
          </a:p>
          <a:p>
            <a:pPr indent="-342900" lvl="0" marL="457200" rtl="0" algn="l">
              <a:spcBef>
                <a:spcPts val="0"/>
              </a:spcBef>
              <a:spcAft>
                <a:spcPts val="0"/>
              </a:spcAft>
              <a:buSzPts val="1800"/>
              <a:buChar char="●"/>
            </a:pPr>
            <a:r>
              <a:rPr lang="en"/>
              <a:t>Input is the query (e1; r;?). Agent traverses the graph. Stopping on the node that predicts the answer.</a:t>
            </a:r>
            <a:endParaRPr/>
          </a:p>
          <a:p>
            <a:pPr indent="-342900" lvl="0" marL="457200" rtl="0" algn="l">
              <a:spcBef>
                <a:spcPts val="0"/>
              </a:spcBef>
              <a:spcAft>
                <a:spcPts val="0"/>
              </a:spcAft>
              <a:buSzPts val="1800"/>
              <a:buChar char="●"/>
            </a:pPr>
            <a:r>
              <a:rPr lang="en"/>
              <a:t>Training via p</a:t>
            </a:r>
            <a:r>
              <a:rPr lang="en"/>
              <a:t>olicy gradients (REINFORCE method)</a:t>
            </a:r>
            <a:endParaRPr/>
          </a:p>
        </p:txBody>
      </p:sp>
      <p:sp>
        <p:nvSpPr>
          <p:cNvPr id="312" name="Google Shape;31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MINERVA</a:t>
            </a:r>
            <a:endParaRPr/>
          </a:p>
        </p:txBody>
      </p:sp>
      <p:sp>
        <p:nvSpPr>
          <p:cNvPr id="313" name="Google Shape;313;p49"/>
          <p:cNvSpPr txBox="1"/>
          <p:nvPr>
            <p:ph type="title"/>
          </p:nvPr>
        </p:nvSpPr>
        <p:spPr>
          <a:xfrm>
            <a:off x="0" y="4813500"/>
            <a:ext cx="9144000" cy="32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B7B7B7"/>
                </a:solidFill>
              </a:rPr>
              <a:t>Das et al., Go for a Walk and Arrive at the Answer: Reasoning Over Paths in Knowledge Bases using Reinforcement Learning</a:t>
            </a:r>
            <a:endParaRPr sz="1200">
              <a:solidFill>
                <a:srgbClr val="B7B7B7"/>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Add inverse edges: e.g. for (e1, r, e2) add (e2, r</a:t>
            </a:r>
            <a:r>
              <a:rPr baseline="30000" lang="en"/>
              <a:t>-1</a:t>
            </a:r>
            <a:r>
              <a:rPr lang="en"/>
              <a:t>,e1) to the graph</a:t>
            </a:r>
            <a:endParaRPr/>
          </a:p>
          <a:p>
            <a:pPr indent="-342900" lvl="0" marL="457200" rtl="0" algn="l">
              <a:spcBef>
                <a:spcPts val="0"/>
              </a:spcBef>
              <a:spcAft>
                <a:spcPts val="0"/>
              </a:spcAft>
              <a:buSzPts val="1800"/>
              <a:buChar char="●"/>
            </a:pPr>
            <a:r>
              <a:rPr lang="en"/>
              <a:t>Input is the query (e1; r;?). Agent traverses the graph. Stopping on the node that predicts the answer.</a:t>
            </a:r>
            <a:endParaRPr/>
          </a:p>
          <a:p>
            <a:pPr indent="-342900" lvl="0" marL="457200" rtl="0" algn="l">
              <a:spcBef>
                <a:spcPts val="0"/>
              </a:spcBef>
              <a:spcAft>
                <a:spcPts val="0"/>
              </a:spcAft>
              <a:buSzPts val="1800"/>
              <a:buChar char="●"/>
            </a:pPr>
            <a:r>
              <a:rPr lang="en"/>
              <a:t>Training via policy gradients (REINFORCE method)</a:t>
            </a:r>
            <a:endParaRPr/>
          </a:p>
          <a:p>
            <a:pPr indent="-342900" lvl="0" marL="457200" rtl="0" algn="l">
              <a:spcBef>
                <a:spcPts val="0"/>
              </a:spcBef>
              <a:spcAft>
                <a:spcPts val="0"/>
              </a:spcAft>
              <a:buSzPts val="1800"/>
              <a:buChar char="●"/>
            </a:pPr>
            <a:r>
              <a:rPr lang="en"/>
              <a:t>POMDP</a:t>
            </a:r>
            <a:endParaRPr/>
          </a:p>
        </p:txBody>
      </p:sp>
      <p:sp>
        <p:nvSpPr>
          <p:cNvPr id="319" name="Google Shape;319;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MINERVA</a:t>
            </a:r>
            <a:endParaRPr/>
          </a:p>
        </p:txBody>
      </p:sp>
      <p:sp>
        <p:nvSpPr>
          <p:cNvPr id="320" name="Google Shape;320;p50"/>
          <p:cNvSpPr txBox="1"/>
          <p:nvPr>
            <p:ph type="title"/>
          </p:nvPr>
        </p:nvSpPr>
        <p:spPr>
          <a:xfrm>
            <a:off x="0" y="4813500"/>
            <a:ext cx="9144000" cy="32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B7B7B7"/>
                </a:solidFill>
              </a:rPr>
              <a:t>Das et al., Go for a Walk and Arrive at the Answer: Reasoning Over Paths in Knowledge Bases using Reinforcement Learning</a:t>
            </a:r>
            <a:endParaRPr sz="1200">
              <a:solidFill>
                <a:srgbClr val="B7B7B7"/>
              </a:solidFill>
            </a:endParaRPr>
          </a:p>
        </p:txBody>
      </p:sp>
      <p:pic>
        <p:nvPicPr>
          <p:cNvPr id="321" name="Google Shape;321;p50"/>
          <p:cNvPicPr preferRelativeResize="0"/>
          <p:nvPr/>
        </p:nvPicPr>
        <p:blipFill>
          <a:blip r:embed="rId3">
            <a:alphaModFix/>
          </a:blip>
          <a:stretch>
            <a:fillRect/>
          </a:stretch>
        </p:blipFill>
        <p:spPr>
          <a:xfrm>
            <a:off x="581025" y="3152775"/>
            <a:ext cx="3409950" cy="552450"/>
          </a:xfrm>
          <a:prstGeom prst="rect">
            <a:avLst/>
          </a:prstGeom>
          <a:noFill/>
          <a:ln>
            <a:noFill/>
          </a:ln>
        </p:spPr>
      </p:pic>
      <p:pic>
        <p:nvPicPr>
          <p:cNvPr id="322" name="Google Shape;322;p50"/>
          <p:cNvPicPr preferRelativeResize="0"/>
          <p:nvPr/>
        </p:nvPicPr>
        <p:blipFill>
          <a:blip r:embed="rId4">
            <a:alphaModFix/>
          </a:blip>
          <a:stretch>
            <a:fillRect/>
          </a:stretch>
        </p:blipFill>
        <p:spPr>
          <a:xfrm>
            <a:off x="581025" y="3909313"/>
            <a:ext cx="6324600" cy="533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a:t>
            </a:r>
            <a:endParaRPr/>
          </a:p>
        </p:txBody>
      </p:sp>
      <p:sp>
        <p:nvSpPr>
          <p:cNvPr id="328" name="Google Shape;328;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7 Knowledge bases</a:t>
            </a:r>
            <a:endParaRPr/>
          </a:p>
        </p:txBody>
      </p:sp>
      <p:sp>
        <p:nvSpPr>
          <p:cNvPr id="329" name="Google Shape;329;p51"/>
          <p:cNvSpPr txBox="1"/>
          <p:nvPr>
            <p:ph type="title"/>
          </p:nvPr>
        </p:nvSpPr>
        <p:spPr>
          <a:xfrm>
            <a:off x="0" y="4813500"/>
            <a:ext cx="9144000" cy="32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B7B7B7"/>
                </a:solidFill>
              </a:rPr>
              <a:t>Das et al., Go for a Walk and Arrive at the Answer: Reasoning Over Paths in Knowledge Bases using Reinforcement Learning</a:t>
            </a:r>
            <a:endParaRPr sz="1200">
              <a:solidFill>
                <a:srgbClr val="B7B7B7"/>
              </a:solidFill>
            </a:endParaRPr>
          </a:p>
        </p:txBody>
      </p:sp>
      <p:pic>
        <p:nvPicPr>
          <p:cNvPr id="330" name="Google Shape;330;p51"/>
          <p:cNvPicPr preferRelativeResize="0"/>
          <p:nvPr/>
        </p:nvPicPr>
        <p:blipFill>
          <a:blip r:embed="rId3">
            <a:alphaModFix/>
          </a:blip>
          <a:stretch>
            <a:fillRect/>
          </a:stretch>
        </p:blipFill>
        <p:spPr>
          <a:xfrm>
            <a:off x="795338" y="1838425"/>
            <a:ext cx="7553325" cy="2895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More info at http://googleresearch.blogspot.com/2016/03/deep-learning-for-robots-learning-from.html" id="74" name="Google Shape;74;p16" title="Large-scale data collection with an array of robots">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36" name="Google Shape;336;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Baselines</a:t>
            </a:r>
            <a:endParaRPr/>
          </a:p>
          <a:p>
            <a:pPr indent="-342900" lvl="0" marL="457200" rtl="0" algn="l">
              <a:spcBef>
                <a:spcPts val="1600"/>
              </a:spcBef>
              <a:spcAft>
                <a:spcPts val="0"/>
              </a:spcAft>
              <a:buSzPts val="1800"/>
              <a:buChar char="●"/>
            </a:pPr>
            <a:r>
              <a:rPr lang="en"/>
              <a:t>E</a:t>
            </a:r>
            <a:r>
              <a:rPr lang="en"/>
              <a:t>mbedding based models: DistMult (Yang et al., 2015), ComplEx (Trouillon et al., 2016), and ConvE (Dettmers et al., 2018)</a:t>
            </a:r>
            <a:endParaRPr/>
          </a:p>
          <a:p>
            <a:pPr indent="-342900" lvl="0" marL="457200" rtl="0" algn="l">
              <a:spcBef>
                <a:spcPts val="0"/>
              </a:spcBef>
              <a:spcAft>
                <a:spcPts val="0"/>
              </a:spcAft>
              <a:buSzPts val="1800"/>
              <a:buChar char="●"/>
            </a:pPr>
            <a:r>
              <a:rPr lang="en"/>
              <a:t>Learning logical rules: Neural Theorem Provers (NTP) (Rockt¨aschel &amp; Riedel, 2017) and NeuralLP (Yang et al., 2017)</a:t>
            </a:r>
            <a:endParaRPr/>
          </a:p>
          <a:p>
            <a:pPr indent="0" lvl="0" marL="0" rtl="0" algn="l">
              <a:spcBef>
                <a:spcPts val="1600"/>
              </a:spcBef>
              <a:spcAft>
                <a:spcPts val="1600"/>
              </a:spcAft>
              <a:buNone/>
            </a:pPr>
            <a:r>
              <a:t/>
            </a:r>
            <a:endParaRPr/>
          </a:p>
        </p:txBody>
      </p:sp>
      <p:sp>
        <p:nvSpPr>
          <p:cNvPr id="337" name="Google Shape;337;p52"/>
          <p:cNvSpPr txBox="1"/>
          <p:nvPr>
            <p:ph type="title"/>
          </p:nvPr>
        </p:nvSpPr>
        <p:spPr>
          <a:xfrm>
            <a:off x="0" y="4813500"/>
            <a:ext cx="9144000" cy="32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B7B7B7"/>
                </a:solidFill>
              </a:rPr>
              <a:t>Das et al., Go for a Walk and Arrive at the Answer: Reasoning Over Paths in Knowledge Bases using Reinforcement Learning</a:t>
            </a:r>
            <a:endParaRPr sz="1200">
              <a:solidFill>
                <a:srgbClr val="B7B7B7"/>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43" name="Google Shape;343;p53"/>
          <p:cNvSpPr txBox="1"/>
          <p:nvPr>
            <p:ph type="title"/>
          </p:nvPr>
        </p:nvSpPr>
        <p:spPr>
          <a:xfrm>
            <a:off x="0" y="4813500"/>
            <a:ext cx="9144000" cy="32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B7B7B7"/>
                </a:solidFill>
              </a:rPr>
              <a:t>Das et al., Go for a Walk and Arrive at the Answer: Reasoning Over Paths in Knowledge Bases using Reinforcement Learning</a:t>
            </a:r>
            <a:endParaRPr sz="1200">
              <a:solidFill>
                <a:srgbClr val="B7B7B7"/>
              </a:solidFill>
            </a:endParaRPr>
          </a:p>
        </p:txBody>
      </p:sp>
      <p:pic>
        <p:nvPicPr>
          <p:cNvPr id="344" name="Google Shape;344;p53"/>
          <p:cNvPicPr preferRelativeResize="0"/>
          <p:nvPr/>
        </p:nvPicPr>
        <p:blipFill>
          <a:blip r:embed="rId3">
            <a:alphaModFix/>
          </a:blip>
          <a:stretch>
            <a:fillRect/>
          </a:stretch>
        </p:blipFill>
        <p:spPr>
          <a:xfrm>
            <a:off x="2414575" y="281700"/>
            <a:ext cx="6598449" cy="1824325"/>
          </a:xfrm>
          <a:prstGeom prst="rect">
            <a:avLst/>
          </a:prstGeom>
          <a:noFill/>
          <a:ln>
            <a:noFill/>
          </a:ln>
        </p:spPr>
      </p:pic>
      <p:pic>
        <p:nvPicPr>
          <p:cNvPr id="345" name="Google Shape;345;p53"/>
          <p:cNvPicPr preferRelativeResize="0"/>
          <p:nvPr/>
        </p:nvPicPr>
        <p:blipFill>
          <a:blip r:embed="rId4">
            <a:alphaModFix/>
          </a:blip>
          <a:stretch>
            <a:fillRect/>
          </a:stretch>
        </p:blipFill>
        <p:spPr>
          <a:xfrm>
            <a:off x="2414575" y="2166925"/>
            <a:ext cx="6598448" cy="228685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2: </a:t>
            </a:r>
            <a:r>
              <a:rPr lang="en"/>
              <a:t>Look Before You Leap: Bridging Model-Free and Model-Based Reinforcement Learning for Planned-Ahead Vision-and-Language Navigation</a:t>
            </a:r>
            <a:endParaRPr/>
          </a:p>
        </p:txBody>
      </p:sp>
      <p:sp>
        <p:nvSpPr>
          <p:cNvPr id="351" name="Google Shape;351;p54"/>
          <p:cNvSpPr txBox="1"/>
          <p:nvPr>
            <p:ph idx="1" type="body"/>
          </p:nvPr>
        </p:nvSpPr>
        <p:spPr>
          <a:xfrm>
            <a:off x="311700" y="2288275"/>
            <a:ext cx="8520600" cy="22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Xin Wang, Wenhan Xiong, Hongmin Wang, William Yang Wang</a:t>
            </a:r>
            <a:endParaRPr/>
          </a:p>
          <a:p>
            <a:pPr indent="0" lvl="0" marL="0" rtl="0" algn="l">
              <a:spcBef>
                <a:spcPts val="1600"/>
              </a:spcBef>
              <a:spcAft>
                <a:spcPts val="1600"/>
              </a:spcAft>
              <a:buNone/>
            </a:pPr>
            <a:r>
              <a:rPr lang="en"/>
              <a:t>ECCV 2018</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a:t>
            </a:r>
            <a:endParaRPr/>
          </a:p>
        </p:txBody>
      </p:sp>
      <p:pic>
        <p:nvPicPr>
          <p:cNvPr id="357" name="Google Shape;357;p55"/>
          <p:cNvPicPr preferRelativeResize="0"/>
          <p:nvPr/>
        </p:nvPicPr>
        <p:blipFill>
          <a:blip r:embed="rId3">
            <a:alphaModFix/>
          </a:blip>
          <a:stretch>
            <a:fillRect/>
          </a:stretch>
        </p:blipFill>
        <p:spPr>
          <a:xfrm>
            <a:off x="1395601" y="1017725"/>
            <a:ext cx="6542198" cy="3795775"/>
          </a:xfrm>
          <a:prstGeom prst="rect">
            <a:avLst/>
          </a:prstGeom>
          <a:noFill/>
          <a:ln>
            <a:noFill/>
          </a:ln>
        </p:spPr>
      </p:pic>
      <p:sp>
        <p:nvSpPr>
          <p:cNvPr id="358" name="Google Shape;358;p55"/>
          <p:cNvSpPr txBox="1"/>
          <p:nvPr>
            <p:ph type="title"/>
          </p:nvPr>
        </p:nvSpPr>
        <p:spPr>
          <a:xfrm>
            <a:off x="0" y="4813500"/>
            <a:ext cx="9144000" cy="32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B7B7B7"/>
                </a:solidFill>
              </a:rPr>
              <a:t>Wang et al., Look Before You Leap...</a:t>
            </a:r>
            <a:endParaRPr sz="1200">
              <a:solidFill>
                <a:srgbClr val="B7B7B7"/>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Reinforced Planning Ahead (RPA)</a:t>
            </a:r>
            <a:endParaRPr/>
          </a:p>
        </p:txBody>
      </p:sp>
      <p:pic>
        <p:nvPicPr>
          <p:cNvPr id="364" name="Google Shape;364;p56"/>
          <p:cNvPicPr preferRelativeResize="0"/>
          <p:nvPr/>
        </p:nvPicPr>
        <p:blipFill>
          <a:blip r:embed="rId3">
            <a:alphaModFix/>
          </a:blip>
          <a:stretch>
            <a:fillRect/>
          </a:stretch>
        </p:blipFill>
        <p:spPr>
          <a:xfrm>
            <a:off x="921513" y="1017725"/>
            <a:ext cx="7300975" cy="3893000"/>
          </a:xfrm>
          <a:prstGeom prst="rect">
            <a:avLst/>
          </a:prstGeom>
          <a:noFill/>
          <a:ln>
            <a:noFill/>
          </a:ln>
        </p:spPr>
      </p:pic>
      <p:sp>
        <p:nvSpPr>
          <p:cNvPr id="365" name="Google Shape;365;p56"/>
          <p:cNvSpPr txBox="1"/>
          <p:nvPr>
            <p:ph type="title"/>
          </p:nvPr>
        </p:nvSpPr>
        <p:spPr>
          <a:xfrm>
            <a:off x="0" y="4813500"/>
            <a:ext cx="9144000" cy="32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B7B7B7"/>
                </a:solidFill>
              </a:rPr>
              <a:t>Wang et al., Look Before You Leap...</a:t>
            </a:r>
            <a:endParaRPr sz="1200">
              <a:solidFill>
                <a:srgbClr val="B7B7B7"/>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a:t>
            </a:r>
            <a:endParaRPr/>
          </a:p>
        </p:txBody>
      </p:sp>
      <p:sp>
        <p:nvSpPr>
          <p:cNvPr id="371" name="Google Shape;371;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State: </a:t>
            </a:r>
            <a:endParaRPr/>
          </a:p>
          <a:p>
            <a:pPr indent="-342900" lvl="0" marL="457200" rtl="0" algn="l">
              <a:lnSpc>
                <a:spcPct val="100000"/>
              </a:lnSpc>
              <a:spcBef>
                <a:spcPts val="0"/>
              </a:spcBef>
              <a:spcAft>
                <a:spcPts val="0"/>
              </a:spcAft>
              <a:buSzPts val="1800"/>
              <a:buChar char="●"/>
            </a:pPr>
            <a:r>
              <a:rPr lang="en"/>
              <a:t>Action: {turn left, turn right, camera up, camera down, move forward, stop}</a:t>
            </a:r>
            <a:endParaRPr/>
          </a:p>
          <a:p>
            <a:pPr indent="0" lvl="0" marL="457200" rtl="0" algn="l">
              <a:lnSpc>
                <a:spcPct val="100000"/>
              </a:lnSpc>
              <a:spcBef>
                <a:spcPts val="1600"/>
              </a:spcBef>
              <a:spcAft>
                <a:spcPts val="1600"/>
              </a:spcAft>
              <a:buNone/>
            </a:pPr>
            <a:r>
              <a:t/>
            </a:r>
            <a:endParaRPr/>
          </a:p>
        </p:txBody>
      </p:sp>
      <p:pic>
        <p:nvPicPr>
          <p:cNvPr id="372" name="Google Shape;372;p57"/>
          <p:cNvPicPr preferRelativeResize="0"/>
          <p:nvPr/>
        </p:nvPicPr>
        <p:blipFill rotWithShape="1">
          <a:blip r:embed="rId3">
            <a:alphaModFix/>
          </a:blip>
          <a:srcRect b="0" l="3716" r="0" t="0"/>
          <a:stretch/>
        </p:blipFill>
        <p:spPr>
          <a:xfrm>
            <a:off x="2277075" y="1266400"/>
            <a:ext cx="1228875" cy="266700"/>
          </a:xfrm>
          <a:prstGeom prst="rect">
            <a:avLst/>
          </a:prstGeom>
          <a:noFill/>
          <a:ln>
            <a:noFill/>
          </a:ln>
        </p:spPr>
      </p:pic>
      <p:pic>
        <p:nvPicPr>
          <p:cNvPr id="373" name="Google Shape;373;p57"/>
          <p:cNvPicPr preferRelativeResize="0"/>
          <p:nvPr/>
        </p:nvPicPr>
        <p:blipFill>
          <a:blip r:embed="rId4">
            <a:alphaModFix/>
          </a:blip>
          <a:stretch>
            <a:fillRect/>
          </a:stretch>
        </p:blipFill>
        <p:spPr>
          <a:xfrm>
            <a:off x="3890463" y="1264838"/>
            <a:ext cx="1572428" cy="269825"/>
          </a:xfrm>
          <a:prstGeom prst="rect">
            <a:avLst/>
          </a:prstGeom>
          <a:noFill/>
          <a:ln>
            <a:noFill/>
          </a:ln>
        </p:spPr>
      </p:pic>
      <p:sp>
        <p:nvSpPr>
          <p:cNvPr id="374" name="Google Shape;374;p57"/>
          <p:cNvSpPr txBox="1"/>
          <p:nvPr>
            <p:ph type="title"/>
          </p:nvPr>
        </p:nvSpPr>
        <p:spPr>
          <a:xfrm>
            <a:off x="0" y="4813500"/>
            <a:ext cx="9144000" cy="32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B7B7B7"/>
                </a:solidFill>
              </a:rPr>
              <a:t>Wang et al., Look Before You Leap...</a:t>
            </a:r>
            <a:endParaRPr sz="1200">
              <a:solidFill>
                <a:srgbClr val="B7B7B7"/>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a:t>
            </a:r>
            <a:endParaRPr/>
          </a:p>
        </p:txBody>
      </p:sp>
      <p:sp>
        <p:nvSpPr>
          <p:cNvPr id="380" name="Google Shape;380;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State: </a:t>
            </a:r>
            <a:endParaRPr/>
          </a:p>
          <a:p>
            <a:pPr indent="-342900" lvl="0" marL="457200" rtl="0" algn="l">
              <a:lnSpc>
                <a:spcPct val="100000"/>
              </a:lnSpc>
              <a:spcBef>
                <a:spcPts val="0"/>
              </a:spcBef>
              <a:spcAft>
                <a:spcPts val="0"/>
              </a:spcAft>
              <a:buSzPts val="1800"/>
              <a:buChar char="●"/>
            </a:pPr>
            <a:r>
              <a:rPr lang="en"/>
              <a:t>Action: {turn left, turn right, camera up, camera down, move forward, stop}</a:t>
            </a:r>
            <a:endParaRPr/>
          </a:p>
          <a:p>
            <a:pPr indent="0" lvl="0" marL="457200" rtl="0" algn="l">
              <a:lnSpc>
                <a:spcPct val="100000"/>
              </a:lnSpc>
              <a:spcBef>
                <a:spcPts val="1600"/>
              </a:spcBef>
              <a:spcAft>
                <a:spcPts val="1600"/>
              </a:spcAft>
              <a:buNone/>
            </a:pPr>
            <a:r>
              <a:t/>
            </a:r>
            <a:endParaRPr/>
          </a:p>
        </p:txBody>
      </p:sp>
      <p:pic>
        <p:nvPicPr>
          <p:cNvPr id="381" name="Google Shape;381;p58"/>
          <p:cNvPicPr preferRelativeResize="0"/>
          <p:nvPr/>
        </p:nvPicPr>
        <p:blipFill rotWithShape="1">
          <a:blip r:embed="rId3">
            <a:alphaModFix/>
          </a:blip>
          <a:srcRect b="0" l="3716" r="0" t="0"/>
          <a:stretch/>
        </p:blipFill>
        <p:spPr>
          <a:xfrm>
            <a:off x="2277075" y="1266400"/>
            <a:ext cx="1228875" cy="266700"/>
          </a:xfrm>
          <a:prstGeom prst="rect">
            <a:avLst/>
          </a:prstGeom>
          <a:noFill/>
          <a:ln>
            <a:noFill/>
          </a:ln>
        </p:spPr>
      </p:pic>
      <p:pic>
        <p:nvPicPr>
          <p:cNvPr id="382" name="Google Shape;382;p58"/>
          <p:cNvPicPr preferRelativeResize="0"/>
          <p:nvPr/>
        </p:nvPicPr>
        <p:blipFill>
          <a:blip r:embed="rId4">
            <a:alphaModFix/>
          </a:blip>
          <a:stretch>
            <a:fillRect/>
          </a:stretch>
        </p:blipFill>
        <p:spPr>
          <a:xfrm>
            <a:off x="3890463" y="1264838"/>
            <a:ext cx="1572428" cy="269825"/>
          </a:xfrm>
          <a:prstGeom prst="rect">
            <a:avLst/>
          </a:prstGeom>
          <a:noFill/>
          <a:ln>
            <a:noFill/>
          </a:ln>
        </p:spPr>
      </p:pic>
      <p:pic>
        <p:nvPicPr>
          <p:cNvPr id="383" name="Google Shape;383;p58"/>
          <p:cNvPicPr preferRelativeResize="0"/>
          <p:nvPr/>
        </p:nvPicPr>
        <p:blipFill>
          <a:blip r:embed="rId5">
            <a:alphaModFix/>
          </a:blip>
          <a:stretch>
            <a:fillRect/>
          </a:stretch>
        </p:blipFill>
        <p:spPr>
          <a:xfrm>
            <a:off x="1180900" y="2571750"/>
            <a:ext cx="2895600" cy="1333500"/>
          </a:xfrm>
          <a:prstGeom prst="rect">
            <a:avLst/>
          </a:prstGeom>
          <a:noFill/>
          <a:ln>
            <a:noFill/>
          </a:ln>
        </p:spPr>
      </p:pic>
      <p:pic>
        <p:nvPicPr>
          <p:cNvPr id="384" name="Google Shape;384;p58"/>
          <p:cNvPicPr preferRelativeResize="0"/>
          <p:nvPr/>
        </p:nvPicPr>
        <p:blipFill>
          <a:blip r:embed="rId6">
            <a:alphaModFix/>
          </a:blip>
          <a:stretch>
            <a:fillRect/>
          </a:stretch>
        </p:blipFill>
        <p:spPr>
          <a:xfrm>
            <a:off x="4922600" y="2735950"/>
            <a:ext cx="3230650" cy="1005100"/>
          </a:xfrm>
          <a:prstGeom prst="rect">
            <a:avLst/>
          </a:prstGeom>
          <a:noFill/>
          <a:ln>
            <a:noFill/>
          </a:ln>
        </p:spPr>
      </p:pic>
      <p:sp>
        <p:nvSpPr>
          <p:cNvPr id="385" name="Google Shape;385;p58"/>
          <p:cNvSpPr txBox="1"/>
          <p:nvPr>
            <p:ph type="title"/>
          </p:nvPr>
        </p:nvSpPr>
        <p:spPr>
          <a:xfrm>
            <a:off x="0" y="4813500"/>
            <a:ext cx="9144000" cy="32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B7B7B7"/>
                </a:solidFill>
              </a:rPr>
              <a:t>Wang et al., Look Before You Leap...</a:t>
            </a:r>
            <a:endParaRPr sz="1200">
              <a:solidFill>
                <a:srgbClr val="B7B7B7"/>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Reinforced Planning Ahead (RPA)</a:t>
            </a:r>
            <a:endParaRPr/>
          </a:p>
        </p:txBody>
      </p:sp>
      <p:pic>
        <p:nvPicPr>
          <p:cNvPr id="391" name="Google Shape;391;p59"/>
          <p:cNvPicPr preferRelativeResize="0"/>
          <p:nvPr/>
        </p:nvPicPr>
        <p:blipFill>
          <a:blip r:embed="rId3">
            <a:alphaModFix/>
          </a:blip>
          <a:stretch>
            <a:fillRect/>
          </a:stretch>
        </p:blipFill>
        <p:spPr>
          <a:xfrm>
            <a:off x="921513" y="1017725"/>
            <a:ext cx="7300975" cy="3893000"/>
          </a:xfrm>
          <a:prstGeom prst="rect">
            <a:avLst/>
          </a:prstGeom>
          <a:noFill/>
          <a:ln>
            <a:noFill/>
          </a:ln>
        </p:spPr>
      </p:pic>
      <p:sp>
        <p:nvSpPr>
          <p:cNvPr id="392" name="Google Shape;392;p59"/>
          <p:cNvSpPr txBox="1"/>
          <p:nvPr>
            <p:ph type="title"/>
          </p:nvPr>
        </p:nvSpPr>
        <p:spPr>
          <a:xfrm>
            <a:off x="0" y="4813500"/>
            <a:ext cx="9144000" cy="32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B7B7B7"/>
                </a:solidFill>
              </a:rPr>
              <a:t>Wang et al., Look Before You Leap...</a:t>
            </a:r>
            <a:endParaRPr sz="1200">
              <a:solidFill>
                <a:srgbClr val="B7B7B7"/>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Reward</a:t>
            </a:r>
            <a:endParaRPr/>
          </a:p>
          <a:p>
            <a:pPr indent="0" lvl="0" marL="0" rtl="0" algn="l">
              <a:spcBef>
                <a:spcPts val="0"/>
              </a:spcBef>
              <a:spcAft>
                <a:spcPts val="0"/>
              </a:spcAft>
              <a:buNone/>
            </a:pPr>
            <a:r>
              <a:t/>
            </a:r>
            <a:endParaRPr/>
          </a:p>
        </p:txBody>
      </p:sp>
      <p:sp>
        <p:nvSpPr>
          <p:cNvPr id="398" name="Google Shape;398;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Global Distance</a:t>
            </a:r>
            <a:endParaRPr/>
          </a:p>
          <a:p>
            <a:pPr indent="-342900" lvl="0" marL="457200" rtl="0" algn="l">
              <a:lnSpc>
                <a:spcPct val="200000"/>
              </a:lnSpc>
              <a:spcBef>
                <a:spcPts val="0"/>
              </a:spcBef>
              <a:spcAft>
                <a:spcPts val="0"/>
              </a:spcAft>
              <a:buSzPts val="1800"/>
              <a:buChar char="●"/>
            </a:pPr>
            <a:r>
              <a:rPr lang="en"/>
              <a:t>Success: {0,1}</a:t>
            </a:r>
            <a:endParaRPr/>
          </a:p>
          <a:p>
            <a:pPr indent="-342900" lvl="0" marL="457200" rtl="0" algn="l">
              <a:lnSpc>
                <a:spcPct val="200000"/>
              </a:lnSpc>
              <a:spcBef>
                <a:spcPts val="0"/>
              </a:spcBef>
              <a:spcAft>
                <a:spcPts val="0"/>
              </a:spcAft>
              <a:buSzPts val="1800"/>
              <a:buChar char="●"/>
            </a:pPr>
            <a:r>
              <a:rPr lang="en"/>
              <a:t>Discounted</a:t>
            </a:r>
            <a:endParaRPr/>
          </a:p>
          <a:p>
            <a:pPr indent="-342900" lvl="0" marL="457200" rtl="0" algn="l">
              <a:lnSpc>
                <a:spcPct val="200000"/>
              </a:lnSpc>
              <a:spcBef>
                <a:spcPts val="0"/>
              </a:spcBef>
              <a:spcAft>
                <a:spcPts val="0"/>
              </a:spcAft>
              <a:buSzPts val="1800"/>
              <a:buChar char="●"/>
            </a:pPr>
            <a:r>
              <a:rPr lang="en"/>
              <a:t>Discounted and Success (</a:t>
            </a:r>
            <a:r>
              <a:rPr i="1" lang="en"/>
              <a:t>used in final model</a:t>
            </a:r>
            <a:r>
              <a:rPr lang="en"/>
              <a:t>)</a:t>
            </a:r>
            <a:endParaRPr/>
          </a:p>
        </p:txBody>
      </p:sp>
      <p:pic>
        <p:nvPicPr>
          <p:cNvPr id="399" name="Google Shape;399;p60"/>
          <p:cNvPicPr preferRelativeResize="0"/>
          <p:nvPr/>
        </p:nvPicPr>
        <p:blipFill>
          <a:blip r:embed="rId3">
            <a:alphaModFix/>
          </a:blip>
          <a:stretch>
            <a:fillRect/>
          </a:stretch>
        </p:blipFill>
        <p:spPr>
          <a:xfrm>
            <a:off x="2400300" y="2228850"/>
            <a:ext cx="2171700" cy="685800"/>
          </a:xfrm>
          <a:prstGeom prst="rect">
            <a:avLst/>
          </a:prstGeom>
          <a:noFill/>
          <a:ln>
            <a:noFill/>
          </a:ln>
        </p:spPr>
      </p:pic>
      <p:pic>
        <p:nvPicPr>
          <p:cNvPr id="400" name="Google Shape;400;p60"/>
          <p:cNvPicPr preferRelativeResize="0"/>
          <p:nvPr/>
        </p:nvPicPr>
        <p:blipFill>
          <a:blip r:embed="rId4">
            <a:alphaModFix/>
          </a:blip>
          <a:stretch>
            <a:fillRect/>
          </a:stretch>
        </p:blipFill>
        <p:spPr>
          <a:xfrm>
            <a:off x="5491750" y="2436838"/>
            <a:ext cx="2322130" cy="269825"/>
          </a:xfrm>
          <a:prstGeom prst="rect">
            <a:avLst/>
          </a:prstGeom>
          <a:noFill/>
          <a:ln>
            <a:noFill/>
          </a:ln>
        </p:spPr>
      </p:pic>
      <p:sp>
        <p:nvSpPr>
          <p:cNvPr id="401" name="Google Shape;401;p60"/>
          <p:cNvSpPr txBox="1"/>
          <p:nvPr>
            <p:ph type="title"/>
          </p:nvPr>
        </p:nvSpPr>
        <p:spPr>
          <a:xfrm>
            <a:off x="0" y="4813500"/>
            <a:ext cx="9144000" cy="32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B7B7B7"/>
                </a:solidFill>
              </a:rPr>
              <a:t>Wang et al., Look Before You Leap...</a:t>
            </a:r>
            <a:endParaRPr sz="1200">
              <a:solidFill>
                <a:srgbClr val="B7B7B7"/>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Reward</a:t>
            </a:r>
            <a:endParaRPr/>
          </a:p>
          <a:p>
            <a:pPr indent="0" lvl="0" marL="0" rtl="0" algn="l">
              <a:spcBef>
                <a:spcPts val="0"/>
              </a:spcBef>
              <a:spcAft>
                <a:spcPts val="0"/>
              </a:spcAft>
              <a:buNone/>
            </a:pPr>
            <a:r>
              <a:t/>
            </a:r>
            <a:endParaRPr/>
          </a:p>
        </p:txBody>
      </p:sp>
      <p:sp>
        <p:nvSpPr>
          <p:cNvPr id="407" name="Google Shape;407;p61"/>
          <p:cNvSpPr txBox="1"/>
          <p:nvPr>
            <p:ph type="title"/>
          </p:nvPr>
        </p:nvSpPr>
        <p:spPr>
          <a:xfrm>
            <a:off x="0" y="4813500"/>
            <a:ext cx="9144000" cy="32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B7B7B7"/>
                </a:solidFill>
              </a:rPr>
              <a:t>Wang et al., Look Before You Leap...</a:t>
            </a:r>
            <a:endParaRPr sz="1200">
              <a:solidFill>
                <a:srgbClr val="B7B7B7"/>
              </a:solidFill>
            </a:endParaRPr>
          </a:p>
        </p:txBody>
      </p:sp>
      <p:pic>
        <p:nvPicPr>
          <p:cNvPr id="408" name="Google Shape;408;p61"/>
          <p:cNvPicPr preferRelativeResize="0"/>
          <p:nvPr/>
        </p:nvPicPr>
        <p:blipFill>
          <a:blip r:embed="rId3">
            <a:alphaModFix/>
          </a:blip>
          <a:stretch>
            <a:fillRect/>
          </a:stretch>
        </p:blipFill>
        <p:spPr>
          <a:xfrm>
            <a:off x="2406100" y="1170125"/>
            <a:ext cx="4331812" cy="349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Code: https://github.com/MorvanZhou/Reinforcement-learning-with-tensorflow/tree/master/experiments&#10;&#10;详细的文字教程: https://morvanzhou.github.io/tutorials/machine-learning/reinforcement-learning/" id="81" name="Google Shape;81;p17" title="Actor Critic Cartpole openAI gym tensorflow">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414" name="Google Shape;414;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p:txBody>
      </p:sp>
      <p:sp>
        <p:nvSpPr>
          <p:cNvPr id="415" name="Google Shape;415;p62"/>
          <p:cNvSpPr txBox="1"/>
          <p:nvPr>
            <p:ph type="title"/>
          </p:nvPr>
        </p:nvSpPr>
        <p:spPr>
          <a:xfrm>
            <a:off x="0" y="4813500"/>
            <a:ext cx="9144000" cy="32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B7B7B7"/>
                </a:solidFill>
              </a:rPr>
              <a:t>https://github.com/peteanderson80/Matterport3DSimulator</a:t>
            </a:r>
            <a:endParaRPr sz="1200">
              <a:solidFill>
                <a:srgbClr val="B7B7B7"/>
              </a:solidFill>
            </a:endParaRPr>
          </a:p>
        </p:txBody>
      </p:sp>
      <p:pic>
        <p:nvPicPr>
          <p:cNvPr id="416" name="Google Shape;416;p62"/>
          <p:cNvPicPr preferRelativeResize="0"/>
          <p:nvPr/>
        </p:nvPicPr>
        <p:blipFill>
          <a:blip r:embed="rId3">
            <a:alphaModFix/>
          </a:blip>
          <a:stretch>
            <a:fillRect/>
          </a:stretch>
        </p:blipFill>
        <p:spPr>
          <a:xfrm>
            <a:off x="0" y="1310367"/>
            <a:ext cx="9144001" cy="310061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422" name="Google Shape;422;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p:txBody>
      </p:sp>
      <p:sp>
        <p:nvSpPr>
          <p:cNvPr id="423" name="Google Shape;423;p63"/>
          <p:cNvSpPr txBox="1"/>
          <p:nvPr>
            <p:ph type="title"/>
          </p:nvPr>
        </p:nvSpPr>
        <p:spPr>
          <a:xfrm>
            <a:off x="0" y="4813500"/>
            <a:ext cx="9144000" cy="32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B7B7B7"/>
                </a:solidFill>
              </a:rPr>
              <a:t>Wang et al., Look Before You Leap...</a:t>
            </a:r>
            <a:endParaRPr sz="1200">
              <a:solidFill>
                <a:srgbClr val="B7B7B7"/>
              </a:solidFill>
            </a:endParaRPr>
          </a:p>
        </p:txBody>
      </p:sp>
      <p:pic>
        <p:nvPicPr>
          <p:cNvPr id="424" name="Google Shape;424;p63"/>
          <p:cNvPicPr preferRelativeResize="0"/>
          <p:nvPr/>
        </p:nvPicPr>
        <p:blipFill>
          <a:blip r:embed="rId3">
            <a:alphaModFix/>
          </a:blip>
          <a:stretch>
            <a:fillRect/>
          </a:stretch>
        </p:blipFill>
        <p:spPr>
          <a:xfrm>
            <a:off x="0" y="1"/>
            <a:ext cx="9144002" cy="46406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3: </a:t>
            </a:r>
            <a:r>
              <a:rPr lang="en"/>
              <a:t>Language as an Abstraction for Hierarchical Deep Reinforcement Learning</a:t>
            </a:r>
            <a:endParaRPr/>
          </a:p>
        </p:txBody>
      </p:sp>
      <p:sp>
        <p:nvSpPr>
          <p:cNvPr id="430" name="Google Shape;430;p64"/>
          <p:cNvSpPr txBox="1"/>
          <p:nvPr>
            <p:ph idx="1" type="body"/>
          </p:nvPr>
        </p:nvSpPr>
        <p:spPr>
          <a:xfrm>
            <a:off x="311700" y="2288275"/>
            <a:ext cx="8520600" cy="22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Yiding Jiang, Shixiang Gu, Kevin Murphy, and Chelsea Finn</a:t>
            </a:r>
            <a:endParaRPr/>
          </a:p>
          <a:p>
            <a:pPr indent="0" lvl="0" marL="0" rtl="0" algn="l">
              <a:spcBef>
                <a:spcPts val="1600"/>
              </a:spcBef>
              <a:spcAft>
                <a:spcPts val="1600"/>
              </a:spcAft>
              <a:buNone/>
            </a:pPr>
            <a:r>
              <a:rPr lang="en"/>
              <a:t>NeurIPS 2019</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436" name="Google Shape;436;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Find general abstractions for hierarchical RL</a:t>
            </a:r>
            <a:endParaRPr/>
          </a:p>
        </p:txBody>
      </p:sp>
      <p:sp>
        <p:nvSpPr>
          <p:cNvPr id="437" name="Google Shape;437;p65"/>
          <p:cNvSpPr txBox="1"/>
          <p:nvPr/>
        </p:nvSpPr>
        <p:spPr>
          <a:xfrm>
            <a:off x="0" y="4736300"/>
            <a:ext cx="9144000" cy="407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800">
                <a:solidFill>
                  <a:schemeClr val="dk2"/>
                </a:solidFill>
              </a:rPr>
              <a:t>Language for Hierarchical DeepRL</a:t>
            </a:r>
            <a:r>
              <a:rPr lang="en" sz="1800">
                <a:solidFill>
                  <a:schemeClr val="dk2"/>
                </a:solidFill>
              </a:rPr>
              <a:t>. </a:t>
            </a:r>
            <a:r>
              <a:rPr lang="en" sz="1800">
                <a:solidFill>
                  <a:schemeClr val="dk2"/>
                </a:solidFill>
              </a:rPr>
              <a:t>Jiang et al.</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443" name="Google Shape;443;p66"/>
          <p:cNvSpPr txBox="1"/>
          <p:nvPr/>
        </p:nvSpPr>
        <p:spPr>
          <a:xfrm>
            <a:off x="0" y="4736300"/>
            <a:ext cx="9144000" cy="407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800">
                <a:solidFill>
                  <a:schemeClr val="dk2"/>
                </a:solidFill>
              </a:rPr>
              <a:t>Language for Hierarchical DeepRL. Jiang et al.</a:t>
            </a:r>
            <a:endParaRPr sz="1800">
              <a:solidFill>
                <a:schemeClr val="dk2"/>
              </a:solidFill>
            </a:endParaRPr>
          </a:p>
          <a:p>
            <a:pPr indent="0" lvl="0" marL="0" rtl="0" algn="l">
              <a:spcBef>
                <a:spcPts val="1600"/>
              </a:spcBef>
              <a:spcAft>
                <a:spcPts val="0"/>
              </a:spcAft>
              <a:buNone/>
            </a:pPr>
            <a:r>
              <a:t/>
            </a:r>
            <a:endParaRPr/>
          </a:p>
        </p:txBody>
      </p:sp>
      <p:pic>
        <p:nvPicPr>
          <p:cNvPr id="444" name="Google Shape;444;p66"/>
          <p:cNvPicPr preferRelativeResize="0"/>
          <p:nvPr/>
        </p:nvPicPr>
        <p:blipFill>
          <a:blip r:embed="rId3">
            <a:alphaModFix/>
          </a:blip>
          <a:stretch>
            <a:fillRect/>
          </a:stretch>
        </p:blipFill>
        <p:spPr>
          <a:xfrm>
            <a:off x="1985113" y="1170125"/>
            <a:ext cx="5173766" cy="34137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a:t>
            </a:r>
            <a:endParaRPr/>
          </a:p>
        </p:txBody>
      </p:sp>
      <p:sp>
        <p:nvSpPr>
          <p:cNvPr id="450" name="Google Shape;450;p67"/>
          <p:cNvSpPr txBox="1"/>
          <p:nvPr/>
        </p:nvSpPr>
        <p:spPr>
          <a:xfrm>
            <a:off x="0" y="4736300"/>
            <a:ext cx="9144000" cy="407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800">
                <a:solidFill>
                  <a:schemeClr val="dk2"/>
                </a:solidFill>
              </a:rPr>
              <a:t>Language for Hierarchical DeepRL. Jiang et al.</a:t>
            </a:r>
            <a:endParaRPr sz="1800">
              <a:solidFill>
                <a:schemeClr val="dk2"/>
              </a:solidFill>
            </a:endParaRPr>
          </a:p>
          <a:p>
            <a:pPr indent="0" lvl="0" marL="0" rtl="0" algn="l">
              <a:spcBef>
                <a:spcPts val="1600"/>
              </a:spcBef>
              <a:spcAft>
                <a:spcPts val="0"/>
              </a:spcAft>
              <a:buNone/>
            </a:pPr>
            <a:r>
              <a:t/>
            </a:r>
            <a:endParaRPr/>
          </a:p>
        </p:txBody>
      </p:sp>
      <p:pic>
        <p:nvPicPr>
          <p:cNvPr id="451" name="Google Shape;451;p67"/>
          <p:cNvPicPr preferRelativeResize="0"/>
          <p:nvPr/>
        </p:nvPicPr>
        <p:blipFill>
          <a:blip r:embed="rId3">
            <a:alphaModFix/>
          </a:blip>
          <a:stretch>
            <a:fillRect/>
          </a:stretch>
        </p:blipFill>
        <p:spPr>
          <a:xfrm>
            <a:off x="152400" y="1750863"/>
            <a:ext cx="8839204" cy="225229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CLEVR</a:t>
            </a:r>
            <a:endParaRPr/>
          </a:p>
        </p:txBody>
      </p:sp>
      <p:sp>
        <p:nvSpPr>
          <p:cNvPr id="457" name="Google Shape;457;p68"/>
          <p:cNvSpPr txBox="1"/>
          <p:nvPr/>
        </p:nvSpPr>
        <p:spPr>
          <a:xfrm>
            <a:off x="0" y="4736300"/>
            <a:ext cx="9144000" cy="407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800">
                <a:solidFill>
                  <a:schemeClr val="dk2"/>
                </a:solidFill>
              </a:rPr>
              <a:t>https://cs.stanford.edu/people/jcjohns/clevr/</a:t>
            </a:r>
            <a:endParaRPr sz="1800">
              <a:solidFill>
                <a:schemeClr val="dk2"/>
              </a:solidFill>
            </a:endParaRPr>
          </a:p>
          <a:p>
            <a:pPr indent="0" lvl="0" marL="0" rtl="0" algn="l">
              <a:spcBef>
                <a:spcPts val="1600"/>
              </a:spcBef>
              <a:spcAft>
                <a:spcPts val="0"/>
              </a:spcAft>
              <a:buNone/>
            </a:pPr>
            <a:r>
              <a:t/>
            </a:r>
            <a:endParaRPr/>
          </a:p>
        </p:txBody>
      </p:sp>
      <p:pic>
        <p:nvPicPr>
          <p:cNvPr id="458" name="Google Shape;458;p68"/>
          <p:cNvPicPr preferRelativeResize="0"/>
          <p:nvPr/>
        </p:nvPicPr>
        <p:blipFill>
          <a:blip r:embed="rId3">
            <a:alphaModFix/>
          </a:blip>
          <a:stretch>
            <a:fillRect/>
          </a:stretch>
        </p:blipFill>
        <p:spPr>
          <a:xfrm>
            <a:off x="152400" y="1170125"/>
            <a:ext cx="8839200" cy="332359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a:t>
            </a:r>
            <a:endParaRPr/>
          </a:p>
        </p:txBody>
      </p:sp>
      <p:sp>
        <p:nvSpPr>
          <p:cNvPr id="464" name="Google Shape;464;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conditioned reinforcement learning</a:t>
            </a:r>
            <a:endParaRPr/>
          </a:p>
          <a:p>
            <a:pPr indent="0" lvl="0" marL="0" rtl="0" algn="l">
              <a:spcBef>
                <a:spcPts val="1600"/>
              </a:spcBef>
              <a:spcAft>
                <a:spcPts val="0"/>
              </a:spcAft>
              <a:buNone/>
            </a:pPr>
            <a:r>
              <a:rPr lang="en"/>
              <a:t>Augmented Markov Decision Process: (S, G, A, T, R, </a:t>
            </a:r>
            <a:r>
              <a:rPr lang="en" sz="2200"/>
              <a:t>𝛾</a:t>
            </a:r>
            <a:r>
              <a:rPr lang="en"/>
              <a:t>)</a:t>
            </a:r>
            <a:endParaRPr/>
          </a:p>
          <a:p>
            <a:pPr indent="0" lvl="0" marL="0" rtl="0" algn="l">
              <a:spcBef>
                <a:spcPts val="1600"/>
              </a:spcBef>
              <a:spcAft>
                <a:spcPts val="0"/>
              </a:spcAft>
              <a:buNone/>
            </a:pPr>
            <a:r>
              <a:rPr lang="en"/>
              <a:t>                       represents the reward of each transition under a given goal</a:t>
            </a:r>
            <a:endParaRPr/>
          </a:p>
          <a:p>
            <a:pPr indent="0" lvl="0" marL="0" rtl="0" algn="l">
              <a:spcBef>
                <a:spcPts val="1600"/>
              </a:spcBef>
              <a:spcAft>
                <a:spcPts val="0"/>
              </a:spcAft>
              <a:buNone/>
            </a:pPr>
            <a:r>
              <a:rPr lang="en"/>
              <a:t>Policy is conditioned on G: </a:t>
            </a:r>
            <a:endParaRPr/>
          </a:p>
          <a:p>
            <a:pPr indent="0" lvl="0" marL="0" rtl="0" algn="l">
              <a:spcBef>
                <a:spcPts val="1600"/>
              </a:spcBef>
              <a:spcAft>
                <a:spcPts val="0"/>
              </a:spcAft>
              <a:buNone/>
            </a:pPr>
            <a:r>
              <a:rPr lang="en"/>
              <a:t>Objective is to find a policy to  maximize the expected discounted future reward</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465" name="Google Shape;465;p69"/>
          <p:cNvSpPr txBox="1"/>
          <p:nvPr/>
        </p:nvSpPr>
        <p:spPr>
          <a:xfrm>
            <a:off x="0" y="4736300"/>
            <a:ext cx="9144000" cy="407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800">
                <a:solidFill>
                  <a:schemeClr val="dk2"/>
                </a:solidFill>
              </a:rPr>
              <a:t>Language for Hierarchical DeepRL. Jiang et al.</a:t>
            </a:r>
            <a:endParaRPr sz="1800">
              <a:solidFill>
                <a:schemeClr val="dk2"/>
              </a:solidFill>
            </a:endParaRPr>
          </a:p>
          <a:p>
            <a:pPr indent="0" lvl="0" marL="0" rtl="0" algn="l">
              <a:spcBef>
                <a:spcPts val="1600"/>
              </a:spcBef>
              <a:spcAft>
                <a:spcPts val="0"/>
              </a:spcAft>
              <a:buNone/>
            </a:pPr>
            <a:r>
              <a:t/>
            </a:r>
            <a:endParaRPr/>
          </a:p>
        </p:txBody>
      </p:sp>
      <p:pic>
        <p:nvPicPr>
          <p:cNvPr id="466" name="Google Shape;466;p69"/>
          <p:cNvPicPr preferRelativeResize="0"/>
          <p:nvPr/>
        </p:nvPicPr>
        <p:blipFill>
          <a:blip r:embed="rId3">
            <a:alphaModFix/>
          </a:blip>
          <a:stretch>
            <a:fillRect/>
          </a:stretch>
        </p:blipFill>
        <p:spPr>
          <a:xfrm>
            <a:off x="3144350" y="2935950"/>
            <a:ext cx="609674" cy="140225"/>
          </a:xfrm>
          <a:prstGeom prst="rect">
            <a:avLst/>
          </a:prstGeom>
          <a:noFill/>
          <a:ln>
            <a:noFill/>
          </a:ln>
        </p:spPr>
      </p:pic>
      <p:pic>
        <p:nvPicPr>
          <p:cNvPr id="467" name="Google Shape;467;p69"/>
          <p:cNvPicPr preferRelativeResize="0"/>
          <p:nvPr/>
        </p:nvPicPr>
        <p:blipFill>
          <a:blip r:embed="rId4">
            <a:alphaModFix/>
          </a:blip>
          <a:stretch>
            <a:fillRect/>
          </a:stretch>
        </p:blipFill>
        <p:spPr>
          <a:xfrm>
            <a:off x="441525" y="2431525"/>
            <a:ext cx="1372202" cy="140225"/>
          </a:xfrm>
          <a:prstGeom prst="rect">
            <a:avLst/>
          </a:prstGeom>
          <a:noFill/>
          <a:ln>
            <a:noFill/>
          </a:ln>
        </p:spPr>
      </p:pic>
      <p:pic>
        <p:nvPicPr>
          <p:cNvPr id="468" name="Google Shape;468;p69"/>
          <p:cNvPicPr preferRelativeResize="0"/>
          <p:nvPr/>
        </p:nvPicPr>
        <p:blipFill>
          <a:blip r:embed="rId5">
            <a:alphaModFix/>
          </a:blip>
          <a:stretch>
            <a:fillRect/>
          </a:stretch>
        </p:blipFill>
        <p:spPr>
          <a:xfrm>
            <a:off x="2689075" y="3893375"/>
            <a:ext cx="3765850" cy="2994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Hierarchical Abstraction w/ Language (HAL)</a:t>
            </a:r>
            <a:endParaRPr/>
          </a:p>
        </p:txBody>
      </p:sp>
      <p:sp>
        <p:nvSpPr>
          <p:cNvPr id="474" name="Google Shape;474;p70"/>
          <p:cNvSpPr txBox="1"/>
          <p:nvPr/>
        </p:nvSpPr>
        <p:spPr>
          <a:xfrm>
            <a:off x="0" y="4736300"/>
            <a:ext cx="9144000" cy="407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800">
                <a:solidFill>
                  <a:schemeClr val="dk2"/>
                </a:solidFill>
              </a:rPr>
              <a:t>Language for Hierarchical DeepRL. Jiang et al.</a:t>
            </a:r>
            <a:endParaRPr sz="1800">
              <a:solidFill>
                <a:schemeClr val="dk2"/>
              </a:solidFill>
            </a:endParaRPr>
          </a:p>
          <a:p>
            <a:pPr indent="0" lvl="0" marL="0" rtl="0" algn="l">
              <a:spcBef>
                <a:spcPts val="1600"/>
              </a:spcBef>
              <a:spcAft>
                <a:spcPts val="0"/>
              </a:spcAft>
              <a:buNone/>
            </a:pPr>
            <a:r>
              <a:t/>
            </a:r>
            <a:endParaRPr/>
          </a:p>
        </p:txBody>
      </p:sp>
      <p:pic>
        <p:nvPicPr>
          <p:cNvPr id="475" name="Google Shape;475;p70"/>
          <p:cNvPicPr preferRelativeResize="0"/>
          <p:nvPr/>
        </p:nvPicPr>
        <p:blipFill>
          <a:blip r:embed="rId3">
            <a:alphaModFix/>
          </a:blip>
          <a:stretch>
            <a:fillRect/>
          </a:stretch>
        </p:blipFill>
        <p:spPr>
          <a:xfrm>
            <a:off x="1985113" y="1170125"/>
            <a:ext cx="5173766" cy="34137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Language vs. Other Representations</a:t>
            </a:r>
            <a:endParaRPr/>
          </a:p>
        </p:txBody>
      </p:sp>
      <p:sp>
        <p:nvSpPr>
          <p:cNvPr id="481" name="Google Shape;481;p71"/>
          <p:cNvSpPr txBox="1"/>
          <p:nvPr/>
        </p:nvSpPr>
        <p:spPr>
          <a:xfrm>
            <a:off x="0" y="4736300"/>
            <a:ext cx="9144000" cy="407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800">
                <a:solidFill>
                  <a:schemeClr val="dk2"/>
                </a:solidFill>
              </a:rPr>
              <a:t>Language for Hierarchical DeepRL. Jiang et al.</a:t>
            </a:r>
            <a:endParaRPr sz="1800">
              <a:solidFill>
                <a:schemeClr val="dk2"/>
              </a:solidFill>
            </a:endParaRPr>
          </a:p>
          <a:p>
            <a:pPr indent="0" lvl="0" marL="0" rtl="0" algn="l">
              <a:spcBef>
                <a:spcPts val="1600"/>
              </a:spcBef>
              <a:spcAft>
                <a:spcPts val="0"/>
              </a:spcAft>
              <a:buNone/>
            </a:pPr>
            <a:r>
              <a:t/>
            </a:r>
            <a:endParaRPr/>
          </a:p>
        </p:txBody>
      </p:sp>
      <p:pic>
        <p:nvPicPr>
          <p:cNvPr id="482" name="Google Shape;482;p71"/>
          <p:cNvPicPr preferRelativeResize="0"/>
          <p:nvPr/>
        </p:nvPicPr>
        <p:blipFill>
          <a:blip r:embed="rId3">
            <a:alphaModFix/>
          </a:blip>
          <a:stretch>
            <a:fillRect/>
          </a:stretch>
        </p:blipFill>
        <p:spPr>
          <a:xfrm>
            <a:off x="1000675" y="3210701"/>
            <a:ext cx="7142661" cy="1453813"/>
          </a:xfrm>
          <a:prstGeom prst="rect">
            <a:avLst/>
          </a:prstGeom>
          <a:noFill/>
          <a:ln>
            <a:noFill/>
          </a:ln>
        </p:spPr>
      </p:pic>
      <p:pic>
        <p:nvPicPr>
          <p:cNvPr id="483" name="Google Shape;483;p71"/>
          <p:cNvPicPr preferRelativeResize="0"/>
          <p:nvPr/>
        </p:nvPicPr>
        <p:blipFill>
          <a:blip r:embed="rId4">
            <a:alphaModFix/>
          </a:blip>
          <a:stretch>
            <a:fillRect/>
          </a:stretch>
        </p:blipFill>
        <p:spPr>
          <a:xfrm>
            <a:off x="388825" y="1119950"/>
            <a:ext cx="8366350" cy="1988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Video Contributor: I-Ju (Yuru) Shen 沈依儒 at the Robot Perception and Learning Lab, National Chiao Tung University.&#10;&#10;https://medium.com/@bobwang_robotics/自駕車開放數據庫-ffe7a5975c96" id="88" name="Google Shape;88;p18" title="Lidar and Camera Data in Heavy Rain from Waymo (2)">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Discussion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a:t>
            </a:r>
            <a:r>
              <a:rPr lang="en"/>
              <a:t>Methods of Learning</a:t>
            </a:r>
            <a:endParaRPr/>
          </a:p>
        </p:txBody>
      </p:sp>
      <p:sp>
        <p:nvSpPr>
          <p:cNvPr id="494" name="Google Shape;494;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Given the different approaches to learning: Supervised vs. Unsupervised vs. RL vs. DeepRL vs. Evolutionary Strategies, how does one make a decision about the best strategy for a given problem?</a:t>
            </a:r>
            <a:endParaRPr/>
          </a:p>
          <a:p>
            <a:pPr indent="0" lvl="0" marL="0" rtl="0" algn="l">
              <a:spcBef>
                <a:spcPts val="1600"/>
              </a:spcBef>
              <a:spcAft>
                <a:spcPts val="160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a:t>
            </a:r>
            <a:r>
              <a:rPr lang="en"/>
              <a:t>(Deep)RL + other methods</a:t>
            </a:r>
            <a:endParaRPr/>
          </a:p>
        </p:txBody>
      </p:sp>
      <p:sp>
        <p:nvSpPr>
          <p:cNvPr id="500" name="Google Shape;500;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How might (Deep)RL based methods be blended with other methods for improved performance on tasks such as knowledge base querying or vision-and-language navigation? E.g. neuro symbolic methods? semantic priors?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Language as representation</a:t>
            </a:r>
            <a:endParaRPr/>
          </a:p>
        </p:txBody>
      </p:sp>
      <p:sp>
        <p:nvSpPr>
          <p:cNvPr id="506" name="Google Shape;506;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what other fields/areas/tasks could the compositional structure of language be leveraged as a representation?</a:t>
            </a:r>
            <a:endParaRPr/>
          </a:p>
          <a:p>
            <a:pPr indent="0" lvl="0" marL="0" rtl="0" algn="l">
              <a:spcBef>
                <a:spcPts val="1600"/>
              </a:spcBef>
              <a:spcAft>
                <a:spcPts val="160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Appendix</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Gregory Kahn, Pieter Abbeel, Sergey Levine&#10;Berkeley AI Research (BAIR), University of California, Berkeley&#10;&#10;Paper: coming soon&#10;Code: https://github.com/gkahn13/LaND&#10;Website: https://sites.google.com/view/sidewalk-learning" id="517" name="Google Shape;517;p77" title="LaND: Learning to Navigate from Disengagements">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
        <p:nvSpPr>
          <p:cNvPr id="518" name="Google Shape;518;p77"/>
          <p:cNvSpPr txBox="1"/>
          <p:nvPr/>
        </p:nvSpPr>
        <p:spPr>
          <a:xfrm>
            <a:off x="0" y="4807950"/>
            <a:ext cx="9144000" cy="33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B7B7B7"/>
                </a:solidFill>
              </a:rPr>
              <a:t>https://sites.google.com/view/sidewalk-learning</a:t>
            </a:r>
            <a:endParaRPr>
              <a:solidFill>
                <a:srgbClr val="B7B7B7"/>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Frameworks</a:t>
            </a:r>
            <a:endParaRPr/>
          </a:p>
        </p:txBody>
      </p:sp>
      <p:pic>
        <p:nvPicPr>
          <p:cNvPr id="524" name="Google Shape;524;p78"/>
          <p:cNvPicPr preferRelativeResize="0"/>
          <p:nvPr/>
        </p:nvPicPr>
        <p:blipFill>
          <a:blip r:embed="rId3">
            <a:alphaModFix/>
          </a:blip>
          <a:stretch>
            <a:fillRect/>
          </a:stretch>
        </p:blipFill>
        <p:spPr>
          <a:xfrm>
            <a:off x="1453350" y="2298500"/>
            <a:ext cx="2357474" cy="1326075"/>
          </a:xfrm>
          <a:prstGeom prst="rect">
            <a:avLst/>
          </a:prstGeom>
          <a:noFill/>
          <a:ln>
            <a:noFill/>
          </a:ln>
        </p:spPr>
      </p:pic>
      <p:pic>
        <p:nvPicPr>
          <p:cNvPr id="525" name="Google Shape;525;p78"/>
          <p:cNvPicPr preferRelativeResize="0"/>
          <p:nvPr/>
        </p:nvPicPr>
        <p:blipFill>
          <a:blip r:embed="rId4">
            <a:alphaModFix/>
          </a:blip>
          <a:stretch>
            <a:fillRect/>
          </a:stretch>
        </p:blipFill>
        <p:spPr>
          <a:xfrm>
            <a:off x="342275" y="1152475"/>
            <a:ext cx="2205074" cy="1240354"/>
          </a:xfrm>
          <a:prstGeom prst="rect">
            <a:avLst/>
          </a:prstGeom>
          <a:noFill/>
          <a:ln>
            <a:noFill/>
          </a:ln>
        </p:spPr>
      </p:pic>
      <p:pic>
        <p:nvPicPr>
          <p:cNvPr id="526" name="Google Shape;526;p78"/>
          <p:cNvPicPr preferRelativeResize="0"/>
          <p:nvPr/>
        </p:nvPicPr>
        <p:blipFill>
          <a:blip r:embed="rId5">
            <a:alphaModFix/>
          </a:blip>
          <a:stretch>
            <a:fillRect/>
          </a:stretch>
        </p:blipFill>
        <p:spPr>
          <a:xfrm>
            <a:off x="642427" y="3624567"/>
            <a:ext cx="2296701" cy="775824"/>
          </a:xfrm>
          <a:prstGeom prst="rect">
            <a:avLst/>
          </a:prstGeom>
          <a:noFill/>
          <a:ln>
            <a:noFill/>
          </a:ln>
        </p:spPr>
      </p:pic>
      <p:sp>
        <p:nvSpPr>
          <p:cNvPr id="527" name="Google Shape;527;p78"/>
          <p:cNvSpPr txBox="1"/>
          <p:nvPr/>
        </p:nvSpPr>
        <p:spPr>
          <a:xfrm>
            <a:off x="0" y="4941150"/>
            <a:ext cx="9144000" cy="20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B7B7B7"/>
                </a:solidFill>
              </a:rPr>
              <a:t>https://thegradient.pub/state-of-ml-frameworks-2019-pytorch-dominates-research-tensorflow-dominates-industry/</a:t>
            </a:r>
            <a:endParaRPr sz="800">
              <a:solidFill>
                <a:srgbClr val="B7B7B7"/>
              </a:solidFill>
            </a:endParaRPr>
          </a:p>
          <a:p>
            <a:pPr indent="0" lvl="0" marL="0" rtl="0" algn="r">
              <a:spcBef>
                <a:spcPts val="0"/>
              </a:spcBef>
              <a:spcAft>
                <a:spcPts val="0"/>
              </a:spcAft>
              <a:buNone/>
            </a:pPr>
            <a:r>
              <a:t/>
            </a:r>
            <a:endParaRPr sz="800">
              <a:solidFill>
                <a:srgbClr val="B7B7B7"/>
              </a:solidFill>
            </a:endParaRPr>
          </a:p>
          <a:p>
            <a:pPr indent="0" lvl="0" marL="0" rtl="0" algn="r">
              <a:spcBef>
                <a:spcPts val="0"/>
              </a:spcBef>
              <a:spcAft>
                <a:spcPts val="0"/>
              </a:spcAft>
              <a:buNone/>
            </a:pPr>
            <a:r>
              <a:t/>
            </a:r>
            <a:endParaRPr sz="800">
              <a:solidFill>
                <a:srgbClr val="B7B7B7"/>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Frameworks</a:t>
            </a:r>
            <a:endParaRPr/>
          </a:p>
        </p:txBody>
      </p:sp>
      <p:pic>
        <p:nvPicPr>
          <p:cNvPr id="533" name="Google Shape;533;p79"/>
          <p:cNvPicPr preferRelativeResize="0"/>
          <p:nvPr/>
        </p:nvPicPr>
        <p:blipFill>
          <a:blip r:embed="rId3">
            <a:alphaModFix/>
          </a:blip>
          <a:stretch>
            <a:fillRect/>
          </a:stretch>
        </p:blipFill>
        <p:spPr>
          <a:xfrm>
            <a:off x="1453350" y="2298500"/>
            <a:ext cx="2357474" cy="1326075"/>
          </a:xfrm>
          <a:prstGeom prst="rect">
            <a:avLst/>
          </a:prstGeom>
          <a:noFill/>
          <a:ln>
            <a:noFill/>
          </a:ln>
        </p:spPr>
      </p:pic>
      <p:pic>
        <p:nvPicPr>
          <p:cNvPr id="534" name="Google Shape;534;p79"/>
          <p:cNvPicPr preferRelativeResize="0"/>
          <p:nvPr/>
        </p:nvPicPr>
        <p:blipFill>
          <a:blip r:embed="rId4">
            <a:alphaModFix/>
          </a:blip>
          <a:stretch>
            <a:fillRect/>
          </a:stretch>
        </p:blipFill>
        <p:spPr>
          <a:xfrm>
            <a:off x="342275" y="1152475"/>
            <a:ext cx="2205074" cy="1240354"/>
          </a:xfrm>
          <a:prstGeom prst="rect">
            <a:avLst/>
          </a:prstGeom>
          <a:noFill/>
          <a:ln>
            <a:noFill/>
          </a:ln>
        </p:spPr>
      </p:pic>
      <p:pic>
        <p:nvPicPr>
          <p:cNvPr id="535" name="Google Shape;535;p79"/>
          <p:cNvPicPr preferRelativeResize="0"/>
          <p:nvPr/>
        </p:nvPicPr>
        <p:blipFill>
          <a:blip r:embed="rId5">
            <a:alphaModFix/>
          </a:blip>
          <a:stretch>
            <a:fillRect/>
          </a:stretch>
        </p:blipFill>
        <p:spPr>
          <a:xfrm>
            <a:off x="5144900" y="445025"/>
            <a:ext cx="3478025" cy="2298500"/>
          </a:xfrm>
          <a:prstGeom prst="rect">
            <a:avLst/>
          </a:prstGeom>
          <a:noFill/>
          <a:ln>
            <a:noFill/>
          </a:ln>
        </p:spPr>
      </p:pic>
      <p:pic>
        <p:nvPicPr>
          <p:cNvPr id="536" name="Google Shape;536;p79"/>
          <p:cNvPicPr preferRelativeResize="0"/>
          <p:nvPr/>
        </p:nvPicPr>
        <p:blipFill>
          <a:blip r:embed="rId6">
            <a:alphaModFix/>
          </a:blip>
          <a:stretch>
            <a:fillRect/>
          </a:stretch>
        </p:blipFill>
        <p:spPr>
          <a:xfrm>
            <a:off x="642427" y="3624567"/>
            <a:ext cx="2296701" cy="775824"/>
          </a:xfrm>
          <a:prstGeom prst="rect">
            <a:avLst/>
          </a:prstGeom>
          <a:noFill/>
          <a:ln>
            <a:noFill/>
          </a:ln>
        </p:spPr>
      </p:pic>
      <p:pic>
        <p:nvPicPr>
          <p:cNvPr id="537" name="Google Shape;537;p79"/>
          <p:cNvPicPr preferRelativeResize="0"/>
          <p:nvPr/>
        </p:nvPicPr>
        <p:blipFill>
          <a:blip r:embed="rId7">
            <a:alphaModFix/>
          </a:blip>
          <a:stretch>
            <a:fillRect/>
          </a:stretch>
        </p:blipFill>
        <p:spPr>
          <a:xfrm>
            <a:off x="4833712" y="2845975"/>
            <a:ext cx="4100407" cy="2095176"/>
          </a:xfrm>
          <a:prstGeom prst="rect">
            <a:avLst/>
          </a:prstGeom>
          <a:noFill/>
          <a:ln>
            <a:noFill/>
          </a:ln>
        </p:spPr>
      </p:pic>
      <p:sp>
        <p:nvSpPr>
          <p:cNvPr id="538" name="Google Shape;538;p79"/>
          <p:cNvSpPr txBox="1"/>
          <p:nvPr/>
        </p:nvSpPr>
        <p:spPr>
          <a:xfrm>
            <a:off x="0" y="4941150"/>
            <a:ext cx="9144000" cy="20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B7B7B7"/>
                </a:solidFill>
              </a:rPr>
              <a:t>https://thegradient.pub/state-of-ml-frameworks-2019-pytorch-dominates-research-tensorflow-dominates-industry/</a:t>
            </a:r>
            <a:endParaRPr sz="800">
              <a:solidFill>
                <a:srgbClr val="B7B7B7"/>
              </a:solidFill>
            </a:endParaRPr>
          </a:p>
          <a:p>
            <a:pPr indent="0" lvl="0" marL="0" rtl="0" algn="r">
              <a:spcBef>
                <a:spcPts val="0"/>
              </a:spcBef>
              <a:spcAft>
                <a:spcPts val="0"/>
              </a:spcAft>
              <a:buNone/>
            </a:pPr>
            <a:r>
              <a:t/>
            </a:r>
            <a:endParaRPr sz="800">
              <a:solidFill>
                <a:srgbClr val="B7B7B7"/>
              </a:solidFill>
            </a:endParaRPr>
          </a:p>
          <a:p>
            <a:pPr indent="0" lvl="0" marL="0" rtl="0" algn="r">
              <a:spcBef>
                <a:spcPts val="0"/>
              </a:spcBef>
              <a:spcAft>
                <a:spcPts val="0"/>
              </a:spcAft>
              <a:buNone/>
            </a:pPr>
            <a:r>
              <a:t/>
            </a:r>
            <a:endParaRPr sz="800">
              <a:solidFill>
                <a:srgbClr val="B7B7B7"/>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Frameworks</a:t>
            </a:r>
            <a:endParaRPr/>
          </a:p>
        </p:txBody>
      </p:sp>
      <p:sp>
        <p:nvSpPr>
          <p:cNvPr id="544" name="Google Shape;544;p80"/>
          <p:cNvSpPr txBox="1"/>
          <p:nvPr/>
        </p:nvSpPr>
        <p:spPr>
          <a:xfrm>
            <a:off x="0" y="4941150"/>
            <a:ext cx="9144000" cy="20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B7B7B7"/>
                </a:solidFill>
              </a:rPr>
              <a:t>https://pjreddie.com/darknet/</a:t>
            </a:r>
            <a:endParaRPr sz="800">
              <a:solidFill>
                <a:srgbClr val="B7B7B7"/>
              </a:solidFill>
            </a:endParaRPr>
          </a:p>
          <a:p>
            <a:pPr indent="0" lvl="0" marL="0" rtl="0" algn="r">
              <a:spcBef>
                <a:spcPts val="0"/>
              </a:spcBef>
              <a:spcAft>
                <a:spcPts val="0"/>
              </a:spcAft>
              <a:buNone/>
            </a:pPr>
            <a:r>
              <a:t/>
            </a:r>
            <a:endParaRPr sz="800">
              <a:solidFill>
                <a:srgbClr val="B7B7B7"/>
              </a:solidFill>
            </a:endParaRPr>
          </a:p>
          <a:p>
            <a:pPr indent="0" lvl="0" marL="0" rtl="0" algn="r">
              <a:spcBef>
                <a:spcPts val="0"/>
              </a:spcBef>
              <a:spcAft>
                <a:spcPts val="0"/>
              </a:spcAft>
              <a:buNone/>
            </a:pPr>
            <a:r>
              <a:t/>
            </a:r>
            <a:endParaRPr sz="800">
              <a:solidFill>
                <a:srgbClr val="B7B7B7"/>
              </a:solidFill>
            </a:endParaRPr>
          </a:p>
        </p:txBody>
      </p:sp>
      <p:pic>
        <p:nvPicPr>
          <p:cNvPr id="545" name="Google Shape;545;p80"/>
          <p:cNvPicPr preferRelativeResize="0"/>
          <p:nvPr/>
        </p:nvPicPr>
        <p:blipFill>
          <a:blip r:embed="rId3">
            <a:alphaModFix/>
          </a:blip>
          <a:stretch>
            <a:fillRect/>
          </a:stretch>
        </p:blipFill>
        <p:spPr>
          <a:xfrm>
            <a:off x="311696" y="1714463"/>
            <a:ext cx="4454901" cy="25299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Frameworks</a:t>
            </a:r>
            <a:endParaRPr/>
          </a:p>
        </p:txBody>
      </p:sp>
      <p:sp>
        <p:nvSpPr>
          <p:cNvPr id="551" name="Google Shape;551;p81"/>
          <p:cNvSpPr txBox="1"/>
          <p:nvPr/>
        </p:nvSpPr>
        <p:spPr>
          <a:xfrm>
            <a:off x="0" y="4941150"/>
            <a:ext cx="9144000" cy="20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B7B7B7"/>
                </a:solidFill>
              </a:rPr>
              <a:t>https://pjreddie.com/darknet/</a:t>
            </a:r>
            <a:endParaRPr sz="800">
              <a:solidFill>
                <a:srgbClr val="B7B7B7"/>
              </a:solidFill>
            </a:endParaRPr>
          </a:p>
          <a:p>
            <a:pPr indent="0" lvl="0" marL="0" rtl="0" algn="r">
              <a:spcBef>
                <a:spcPts val="0"/>
              </a:spcBef>
              <a:spcAft>
                <a:spcPts val="0"/>
              </a:spcAft>
              <a:buNone/>
            </a:pPr>
            <a:r>
              <a:t/>
            </a:r>
            <a:endParaRPr sz="800">
              <a:solidFill>
                <a:srgbClr val="B7B7B7"/>
              </a:solidFill>
            </a:endParaRPr>
          </a:p>
          <a:p>
            <a:pPr indent="0" lvl="0" marL="0" rtl="0" algn="r">
              <a:spcBef>
                <a:spcPts val="0"/>
              </a:spcBef>
              <a:spcAft>
                <a:spcPts val="0"/>
              </a:spcAft>
              <a:buNone/>
            </a:pPr>
            <a:r>
              <a:t/>
            </a:r>
            <a:endParaRPr sz="800">
              <a:solidFill>
                <a:srgbClr val="B7B7B7"/>
              </a:solidFill>
            </a:endParaRPr>
          </a:p>
        </p:txBody>
      </p:sp>
      <p:pic>
        <p:nvPicPr>
          <p:cNvPr id="552" name="Google Shape;552;p81"/>
          <p:cNvPicPr preferRelativeResize="0"/>
          <p:nvPr/>
        </p:nvPicPr>
        <p:blipFill>
          <a:blip r:embed="rId3">
            <a:alphaModFix/>
          </a:blip>
          <a:stretch>
            <a:fillRect/>
          </a:stretch>
        </p:blipFill>
        <p:spPr>
          <a:xfrm>
            <a:off x="311696" y="1714463"/>
            <a:ext cx="4454901" cy="2529950"/>
          </a:xfrm>
          <a:prstGeom prst="rect">
            <a:avLst/>
          </a:prstGeom>
          <a:noFill/>
          <a:ln>
            <a:noFill/>
          </a:ln>
        </p:spPr>
      </p:pic>
      <p:pic>
        <p:nvPicPr>
          <p:cNvPr id="553" name="Google Shape;553;p81"/>
          <p:cNvPicPr preferRelativeResize="0"/>
          <p:nvPr/>
        </p:nvPicPr>
        <p:blipFill>
          <a:blip r:embed="rId4">
            <a:alphaModFix/>
          </a:blip>
          <a:stretch>
            <a:fillRect/>
          </a:stretch>
        </p:blipFill>
        <p:spPr>
          <a:xfrm>
            <a:off x="4918997" y="1170125"/>
            <a:ext cx="4072605" cy="32263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Time Machine From 1998. Features Red Whittaker, Chuck Thorpe and gets a bit more into the vision systems of the ALVINN and RALPH neural networks running behind the scenes. Courtesy of The History Channel." id="95" name="Google Shape;95;p19" title="History Channel 1998 : Driverless Car Technology Overview at Carnegie Mellon University">
            <a:hlinkClick r:id="rId3"/>
          </p:cNvPr>
          <p:cNvPicPr preferRelativeResize="0"/>
          <p:nvPr/>
        </p:nvPicPr>
        <p:blipFill>
          <a:blip r:embed="rId4">
            <a:alphaModFix/>
          </a:blip>
          <a:stretch>
            <a:fillRect/>
          </a:stretch>
        </p:blipFill>
        <p:spPr>
          <a:xfrm>
            <a:off x="1142988" y="0"/>
            <a:ext cx="6858019" cy="5143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pic>
        <p:nvPicPr>
          <p:cNvPr id="559" name="Google Shape;559;p82"/>
          <p:cNvPicPr preferRelativeResize="0"/>
          <p:nvPr/>
        </p:nvPicPr>
        <p:blipFill>
          <a:blip r:embed="rId3">
            <a:alphaModFix/>
          </a:blip>
          <a:stretch>
            <a:fillRect/>
          </a:stretch>
        </p:blipFill>
        <p:spPr>
          <a:xfrm>
            <a:off x="362963" y="2150150"/>
            <a:ext cx="8418075" cy="1518025"/>
          </a:xfrm>
          <a:prstGeom prst="rect">
            <a:avLst/>
          </a:prstGeom>
          <a:noFill/>
          <a:ln>
            <a:noFill/>
          </a:ln>
        </p:spPr>
      </p:pic>
      <p:sp>
        <p:nvSpPr>
          <p:cNvPr id="560" name="Google Shape;560;p82"/>
          <p:cNvSpPr txBox="1"/>
          <p:nvPr/>
        </p:nvSpPr>
        <p:spPr>
          <a:xfrm>
            <a:off x="0" y="4800600"/>
            <a:ext cx="9144000" cy="342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CCCCCC"/>
                </a:solidFill>
              </a:rPr>
              <a:t>https://en.wikipedia.org/wiki/Q-learning</a:t>
            </a:r>
            <a:endParaRPr sz="1000">
              <a:solidFill>
                <a:srgbClr val="CCCCC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5475744" y="3006600"/>
            <a:ext cx="2866705" cy="1751015"/>
          </a:xfrm>
          <a:prstGeom prst="rect">
            <a:avLst/>
          </a:prstGeom>
          <a:noFill/>
          <a:ln>
            <a:noFill/>
          </a:ln>
        </p:spPr>
      </p:pic>
      <p:pic>
        <p:nvPicPr>
          <p:cNvPr id="101" name="Google Shape;101;p20"/>
          <p:cNvPicPr preferRelativeResize="0"/>
          <p:nvPr/>
        </p:nvPicPr>
        <p:blipFill>
          <a:blip r:embed="rId4">
            <a:alphaModFix/>
          </a:blip>
          <a:stretch>
            <a:fillRect/>
          </a:stretch>
        </p:blipFill>
        <p:spPr>
          <a:xfrm>
            <a:off x="5696869" y="771690"/>
            <a:ext cx="2866706" cy="1735493"/>
          </a:xfrm>
          <a:prstGeom prst="rect">
            <a:avLst/>
          </a:prstGeom>
          <a:noFill/>
          <a:ln>
            <a:noFill/>
          </a:ln>
        </p:spPr>
      </p:pic>
      <p:pic>
        <p:nvPicPr>
          <p:cNvPr id="102" name="Google Shape;102;p20"/>
          <p:cNvPicPr preferRelativeResize="0"/>
          <p:nvPr/>
        </p:nvPicPr>
        <p:blipFill>
          <a:blip r:embed="rId5">
            <a:alphaModFix/>
          </a:blip>
          <a:stretch>
            <a:fillRect/>
          </a:stretch>
        </p:blipFill>
        <p:spPr>
          <a:xfrm>
            <a:off x="271075" y="228600"/>
            <a:ext cx="4343400" cy="4686300"/>
          </a:xfrm>
          <a:prstGeom prst="rect">
            <a:avLst/>
          </a:prstGeom>
          <a:noFill/>
          <a:ln>
            <a:noFill/>
          </a:ln>
        </p:spPr>
      </p:pic>
      <p:sp>
        <p:nvSpPr>
          <p:cNvPr id="103" name="Google Shape;103;p20"/>
          <p:cNvSpPr txBox="1"/>
          <p:nvPr/>
        </p:nvSpPr>
        <p:spPr>
          <a:xfrm>
            <a:off x="0" y="4109100"/>
            <a:ext cx="9144000" cy="1034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000">
                <a:solidFill>
                  <a:srgbClr val="999999"/>
                </a:solidFill>
                <a:highlight>
                  <a:srgbClr val="FFFFFF"/>
                </a:highlight>
              </a:rPr>
              <a:t>Pomerleau, Dean A. "Alvinn: An autonomous land vehicle in a neural network." </a:t>
            </a:r>
            <a:r>
              <a:rPr i="1" lang="en" sz="1000">
                <a:solidFill>
                  <a:srgbClr val="999999"/>
                </a:solidFill>
                <a:highlight>
                  <a:srgbClr val="FFFFFF"/>
                </a:highlight>
              </a:rPr>
              <a:t>Advances in neural information processing systems</a:t>
            </a:r>
            <a:r>
              <a:rPr lang="en" sz="1000">
                <a:solidFill>
                  <a:srgbClr val="999999"/>
                </a:solidFill>
                <a:highlight>
                  <a:srgbClr val="FFFFFF"/>
                </a:highlight>
              </a:rPr>
              <a:t>. 1989.</a:t>
            </a:r>
            <a:endParaRPr>
              <a:solidFill>
                <a:srgbClr val="99999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descr="First true no-driver ride in Waymo self driving car. We’ve been early adopters for the last couple years. But this was the first time there was truly no safety driver. Just us alone in the van. Kind of crazy… Cool technology. Went 4 miles to get tacos! Lol. #Waymo #selfdrivingcars #driverless￼" id="108" name="Google Shape;108;p21" title="Waymo Driverless Car (no safety driver)">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
        <p:nvSpPr>
          <p:cNvPr id="109" name="Google Shape;109;p21"/>
          <p:cNvSpPr txBox="1"/>
          <p:nvPr/>
        </p:nvSpPr>
        <p:spPr>
          <a:xfrm>
            <a:off x="0" y="4109100"/>
            <a:ext cx="9144000" cy="1034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000">
                <a:solidFill>
                  <a:srgbClr val="999999"/>
                </a:solidFill>
                <a:highlight>
                  <a:srgbClr val="FFFFFF"/>
                </a:highlight>
              </a:rPr>
              <a:t>https://waymo.com/open/about/</a:t>
            </a:r>
            <a:endParaRPr>
              <a:solidFill>
                <a:srgbClr val="999999"/>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